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61" r:id="rId4"/>
    <p:sldId id="262" r:id="rId5"/>
    <p:sldId id="266" r:id="rId6"/>
    <p:sldId id="267" r:id="rId7"/>
    <p:sldId id="268" r:id="rId8"/>
    <p:sldId id="269" r:id="rId9"/>
    <p:sldId id="260" r:id="rId10"/>
    <p:sldId id="263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48766" autoAdjust="0"/>
  </p:normalViewPr>
  <p:slideViewPr>
    <p:cSldViewPr snapToGrid="0">
      <p:cViewPr varScale="1">
        <p:scale>
          <a:sx n="41" d="100"/>
          <a:sy n="41" d="100"/>
        </p:scale>
        <p:origin x="25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1D532-67E2-469A-A858-1CBABEE31401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88A3-857D-4863-BFF5-6472E76D46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students.</a:t>
            </a:r>
          </a:p>
          <a:p>
            <a:endParaRPr lang="en-GB" dirty="0"/>
          </a:p>
          <a:p>
            <a:r>
              <a:rPr lang="en-GB" sz="1200" b="1" dirty="0"/>
              <a:t>What is Engineering?</a:t>
            </a:r>
          </a:p>
          <a:p>
            <a:endParaRPr lang="en-GB" dirty="0"/>
          </a:p>
          <a:p>
            <a:r>
              <a:rPr lang="en-GB" dirty="0"/>
              <a:t>Allow time for the student contribution.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You're now ready to complete the activities in Part 1, “What is Engineering” of the online Energy Quest programme.</a:t>
            </a:r>
          </a:p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15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You're now ready to complete the activities in Part 1,  “What is Engineering” of the online Energy Quest programme.</a:t>
            </a:r>
          </a:p>
          <a:p>
            <a:endParaRPr lang="en-GB" dirty="0"/>
          </a:p>
          <a:p>
            <a:r>
              <a:rPr lang="en-GB" dirty="0"/>
              <a:t>You will </a:t>
            </a:r>
            <a:r>
              <a:rPr lang="en-GB"/>
              <a:t>need to distribute </a:t>
            </a:r>
            <a:r>
              <a:rPr lang="en-GB" dirty="0"/>
              <a:t>activity sheets 1,2,3 and 4.</a:t>
            </a:r>
          </a:p>
          <a:p>
            <a:r>
              <a:rPr lang="en-GB" dirty="0"/>
              <a:t>Pens and pencils will be required for these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5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the students that engineering is the creative practical problem solving part of STEM.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dirty="0"/>
          </a:p>
          <a:p>
            <a:r>
              <a:rPr lang="en-GB" dirty="0"/>
              <a:t>Science, technology, engineering and maths.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73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students.</a:t>
            </a:r>
          </a:p>
          <a:p>
            <a:endParaRPr lang="en-GB" dirty="0"/>
          </a:p>
          <a:p>
            <a:r>
              <a:rPr lang="en-GB" dirty="0"/>
              <a:t>What does an Engineer do?</a:t>
            </a:r>
          </a:p>
          <a:p>
            <a:endParaRPr lang="en-GB" dirty="0"/>
          </a:p>
          <a:p>
            <a:r>
              <a:rPr lang="en-GB" dirty="0"/>
              <a:t>Allow time for the student contribution.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38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Engineers make a positive difference to the world such as maintaining clean energy supplies.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47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Engineers use their skills and knowledge to design and create things and improve the way things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96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Engineers use their knowledge and understanding.</a:t>
            </a:r>
          </a:p>
          <a:p>
            <a:endParaRPr lang="en-GB" dirty="0"/>
          </a:p>
          <a:p>
            <a:r>
              <a:rPr lang="en-GB" dirty="0"/>
              <a:t>Engineers need to use science, maths, design and technology, and computing in a creative and practical way.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9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Engineers take ideas and turn them into reality.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71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(1.30 mins): Play the “This is Engineering” film.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should play automatically - if film doesn't play just click on the centre of the screen.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2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is an Engineer?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 that an engineer is someone who works with others to design, create or improve a product, a way of doing something, or part of our environment. They also explain that engineers are trained in a practical way, using maths and science </a:t>
            </a:r>
            <a:r>
              <a:rPr lang="en-GB" sz="1200" b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and other subjects like design &amp; technology, art and computing, to creatively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 problems in a specific branch of engineering. We’re going to look at different kinds of engineering today. Briefly run through the following slide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88A3-857D-4863-BFF5-6472E76D465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7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26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8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7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jp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https://www.youtube.com/embed/DSOgzEhLz1k?feature=oembed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automatically generated">
            <a:extLst>
              <a:ext uri="{FF2B5EF4-FFF2-40B4-BE49-F238E27FC236}">
                <a16:creationId xmlns:a16="http://schemas.microsoft.com/office/drawing/2014/main" id="{EF3294DD-FECE-4D41-802A-5FCC05474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9144000" cy="6855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691EC6-95A9-4E50-B8CB-6E57E62E57A0}"/>
              </a:ext>
            </a:extLst>
          </p:cNvPr>
          <p:cNvSpPr txBox="1"/>
          <p:nvPr/>
        </p:nvSpPr>
        <p:spPr>
          <a:xfrm>
            <a:off x="5093007" y="6048516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G Rounded" panose="02000403040000020004" pitchFamily="2" charset="0"/>
              </a:rPr>
              <a:t>tomorrowsengineers.org.uk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6DC1A-45F3-41AA-85C2-ACE3D9415710}"/>
              </a:ext>
            </a:extLst>
          </p:cNvPr>
          <p:cNvSpPr/>
          <p:nvPr/>
        </p:nvSpPr>
        <p:spPr>
          <a:xfrm>
            <a:off x="783046" y="4718804"/>
            <a:ext cx="75779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/>
              <a:t>What is Engineering?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0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"/>
    </mc:Choice>
    <mc:Fallback xmlns="">
      <p:transition spd="slow" advTm="8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" y="0"/>
            <a:ext cx="9144000" cy="6858000"/>
          </a:xfrm>
          <a:prstGeom prst="rect">
            <a:avLst/>
          </a:prstGeom>
        </p:spPr>
      </p:pic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193BA746-C34E-4C02-A145-BE1E34743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010" y="2563736"/>
            <a:ext cx="1956150" cy="1550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AEDF819A-026A-4EC6-A039-4C1709EF0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216" y="2951371"/>
            <a:ext cx="1963713" cy="1556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Placeholder 31">
            <a:extLst>
              <a:ext uri="{FF2B5EF4-FFF2-40B4-BE49-F238E27FC236}">
                <a16:creationId xmlns:a16="http://schemas.microsoft.com/office/drawing/2014/main" id="{8682527D-9299-4B2E-949C-A2F34C50D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0382" y="2838391"/>
            <a:ext cx="2001184" cy="1585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4D4AC008-8345-4051-B2F4-AC69E7AE4B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1961">
            <a:off x="6913430" y="2536265"/>
            <a:ext cx="2025485" cy="1605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86E0B55D-B5FB-4C01-A266-8165AF9A45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927">
            <a:off x="299372" y="4730746"/>
            <a:ext cx="2099072" cy="1663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E9D3CF6F-B8BB-436B-8806-D694DCF37B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756" y="4916845"/>
            <a:ext cx="1933022" cy="153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8560CEDC-53CD-4591-B86D-C114710E92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456" y="5007517"/>
            <a:ext cx="2010293" cy="1592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71567197-36DA-41B2-BB7C-AFEFBB4624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7756" y="4536159"/>
            <a:ext cx="1547509" cy="2073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017BD4-0F0C-48B1-A78F-17FF915112FC}"/>
              </a:ext>
            </a:extLst>
          </p:cNvPr>
          <p:cNvSpPr/>
          <p:nvPr/>
        </p:nvSpPr>
        <p:spPr>
          <a:xfrm>
            <a:off x="3736567" y="202381"/>
            <a:ext cx="45761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So what is an </a:t>
            </a:r>
          </a:p>
          <a:p>
            <a:r>
              <a:rPr lang="en-GB" sz="6000" b="1" dirty="0">
                <a:solidFill>
                  <a:schemeClr val="bg1"/>
                </a:solidFill>
              </a:rPr>
              <a:t>Engineer?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8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3"/>
    </mc:Choice>
    <mc:Fallback xmlns="">
      <p:transition spd="slow" advTm="2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60F0FAA8-9B82-4EEA-9B86-AFF91B54D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86A3296-BD33-4718-A680-AA806076AB35}"/>
              </a:ext>
            </a:extLst>
          </p:cNvPr>
          <p:cNvSpPr/>
          <p:nvPr/>
        </p:nvSpPr>
        <p:spPr>
          <a:xfrm rot="16754052" flipV="1">
            <a:off x="3915133" y="649973"/>
            <a:ext cx="3472417" cy="4957551"/>
          </a:xfrm>
          <a:prstGeom prst="wedgeEllipseCallout">
            <a:avLst>
              <a:gd name="adj1" fmla="val -66610"/>
              <a:gd name="adj2" fmla="val 75093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9CBE3-B005-49D9-9B9C-A8E65F77F088}"/>
              </a:ext>
            </a:extLst>
          </p:cNvPr>
          <p:cNvSpPr/>
          <p:nvPr/>
        </p:nvSpPr>
        <p:spPr>
          <a:xfrm>
            <a:off x="3726775" y="2505670"/>
            <a:ext cx="4039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Activity time: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7"/>
    </mc:Choice>
    <mc:Fallback xmlns="">
      <p:transition spd="slow" advTm="927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60F0FAA8-9B82-4EEA-9B86-AFF91B54D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2EFEAE-EB90-4190-A885-1E6220EE2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118">
            <a:off x="4804636" y="604068"/>
            <a:ext cx="2991395" cy="4259049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382830-604C-40BA-A28C-8350EB4B8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206">
            <a:off x="5530451" y="2174869"/>
            <a:ext cx="3031046" cy="4255509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FBEDC1-FACA-4651-87CC-CCB64074D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132">
            <a:off x="2844452" y="439406"/>
            <a:ext cx="2991395" cy="4241134"/>
          </a:xfrm>
          <a:prstGeom prst="rect">
            <a:avLst/>
          </a:prstGeom>
        </p:spPr>
      </p:pic>
      <p:pic>
        <p:nvPicPr>
          <p:cNvPr id="22" name="Picture 2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81D85D2-6D1C-44A9-9C4C-0EBCF2C41C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659">
            <a:off x="2687700" y="1839687"/>
            <a:ext cx="2991395" cy="4216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7"/>
    </mc:Choice>
    <mc:Fallback xmlns="">
      <p:transition spd="slow" advTm="92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picture containing toy, pair, table, sitting&#10;&#10;Description automatically generated">
            <a:extLst>
              <a:ext uri="{FF2B5EF4-FFF2-40B4-BE49-F238E27FC236}">
                <a16:creationId xmlns:a16="http://schemas.microsoft.com/office/drawing/2014/main" id="{D051A1E4-AC6C-4C8B-A138-0C530B89A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38" y="365041"/>
            <a:ext cx="3051816" cy="2034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AC9F77AB-A683-4FC3-9DCE-135C14737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99584"/>
            <a:ext cx="2942022" cy="4962055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8087073-B742-476E-88CA-128E7E999646}"/>
              </a:ext>
            </a:extLst>
          </p:cNvPr>
          <p:cNvSpPr/>
          <p:nvPr/>
        </p:nvSpPr>
        <p:spPr>
          <a:xfrm rot="16754052" flipV="1">
            <a:off x="3891115" y="1834998"/>
            <a:ext cx="3990472" cy="5793364"/>
          </a:xfrm>
          <a:prstGeom prst="wedgeEllipseCallout">
            <a:avLst>
              <a:gd name="adj1" fmla="val -13330"/>
              <a:gd name="adj2" fmla="val 7096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18F57-EEDF-46B8-9F26-6C9FCADB0347}"/>
              </a:ext>
            </a:extLst>
          </p:cNvPr>
          <p:cNvSpPr/>
          <p:nvPr/>
        </p:nvSpPr>
        <p:spPr>
          <a:xfrm>
            <a:off x="3524166" y="3396588"/>
            <a:ext cx="472437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/>
              <a:t>What is </a:t>
            </a:r>
          </a:p>
          <a:p>
            <a:r>
              <a:rPr lang="en-GB" sz="6600" b="1" dirty="0"/>
              <a:t>Engineering?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2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"/>
    </mc:Choice>
    <mc:Fallback xmlns="">
      <p:transition spd="slow" advTm="30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3914995-F6BC-45C7-8DDB-FF5C958CE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4" y="948690"/>
            <a:ext cx="4852211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1555D-7C12-4F80-832B-84CDF86ECB7B}"/>
              </a:ext>
            </a:extLst>
          </p:cNvPr>
          <p:cNvSpPr/>
          <p:nvPr/>
        </p:nvSpPr>
        <p:spPr>
          <a:xfrm rot="16754052">
            <a:off x="1008253" y="338043"/>
            <a:ext cx="3558483" cy="5097643"/>
          </a:xfrm>
          <a:prstGeom prst="wedgeEllipseCallout">
            <a:avLst>
              <a:gd name="adj1" fmla="val -13330"/>
              <a:gd name="adj2" fmla="val 7096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CE456-A7FA-4D28-80F9-5A8CA6A306EC}"/>
              </a:ext>
            </a:extLst>
          </p:cNvPr>
          <p:cNvSpPr/>
          <p:nvPr/>
        </p:nvSpPr>
        <p:spPr>
          <a:xfrm>
            <a:off x="851626" y="1289804"/>
            <a:ext cx="21480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/>
              <a:t>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7EF7B-7A87-49AF-BDC3-F66E74C19349}"/>
              </a:ext>
            </a:extLst>
          </p:cNvPr>
          <p:cNvSpPr/>
          <p:nvPr/>
        </p:nvSpPr>
        <p:spPr>
          <a:xfrm>
            <a:off x="489514" y="2397800"/>
            <a:ext cx="47264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Science, Technology, </a:t>
            </a:r>
          </a:p>
          <a:p>
            <a:r>
              <a:rPr lang="en-GB" sz="3600" b="1" dirty="0"/>
              <a:t>Engineering and Maths.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4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5"/>
    </mc:Choice>
    <mc:Fallback xmlns="">
      <p:transition spd="slow" advTm="9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A9CC3C-AA6C-4E36-B85C-240A2996E101}"/>
              </a:ext>
            </a:extLst>
          </p:cNvPr>
          <p:cNvSpPr/>
          <p:nvPr/>
        </p:nvSpPr>
        <p:spPr>
          <a:xfrm>
            <a:off x="811291" y="2055614"/>
            <a:ext cx="752141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b="1" dirty="0"/>
              <a:t>What does an </a:t>
            </a:r>
          </a:p>
          <a:p>
            <a:pPr algn="ctr"/>
            <a:r>
              <a:rPr lang="en-GB" sz="9600" b="1" dirty="0"/>
              <a:t>Engineer do?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7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8"/>
    </mc:Choice>
    <mc:Fallback xmlns="">
      <p:transition spd="slow" advTm="46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3914995-F6BC-45C7-8DDB-FF5C958CE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4" y="948690"/>
            <a:ext cx="4852211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1555D-7C12-4F80-832B-84CDF86ECB7B}"/>
              </a:ext>
            </a:extLst>
          </p:cNvPr>
          <p:cNvSpPr/>
          <p:nvPr/>
        </p:nvSpPr>
        <p:spPr>
          <a:xfrm rot="16754052">
            <a:off x="929415" y="405100"/>
            <a:ext cx="3472417" cy="4836708"/>
          </a:xfrm>
          <a:prstGeom prst="wedgeEllipseCallou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AE29E-8A46-4005-AC01-4FD464C6C940}"/>
              </a:ext>
            </a:extLst>
          </p:cNvPr>
          <p:cNvSpPr/>
          <p:nvPr/>
        </p:nvSpPr>
        <p:spPr>
          <a:xfrm>
            <a:off x="851260" y="1853958"/>
            <a:ext cx="42575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Engineers make a </a:t>
            </a:r>
          </a:p>
          <a:p>
            <a:r>
              <a:rPr lang="en-GB" sz="4000" b="1" dirty="0"/>
              <a:t>positive difference </a:t>
            </a:r>
          </a:p>
          <a:p>
            <a:r>
              <a:rPr lang="en-GB" sz="4000" b="1" dirty="0"/>
              <a:t>to the world.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5"/>
    </mc:Choice>
    <mc:Fallback xmlns="">
      <p:transition spd="slow" advTm="69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3914995-F6BC-45C7-8DDB-FF5C958CE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4" y="948690"/>
            <a:ext cx="4852211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1555D-7C12-4F80-832B-84CDF86ECB7B}"/>
              </a:ext>
            </a:extLst>
          </p:cNvPr>
          <p:cNvSpPr/>
          <p:nvPr/>
        </p:nvSpPr>
        <p:spPr>
          <a:xfrm rot="16754052">
            <a:off x="377600" y="853503"/>
            <a:ext cx="5096549" cy="5504416"/>
          </a:xfrm>
          <a:prstGeom prst="wedgeEllipseCallout">
            <a:avLst>
              <a:gd name="adj1" fmla="val 3796"/>
              <a:gd name="adj2" fmla="val 61617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254C4-E566-4B69-A6B5-1E2953F2CF57}"/>
              </a:ext>
            </a:extLst>
          </p:cNvPr>
          <p:cNvSpPr/>
          <p:nvPr/>
        </p:nvSpPr>
        <p:spPr>
          <a:xfrm>
            <a:off x="739670" y="185862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/>
              <a:t>Engineers use their skills and knowledge.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32A63-8C48-462A-8E0F-C0D99D1EF448}"/>
              </a:ext>
            </a:extLst>
          </p:cNvPr>
          <p:cNvSpPr/>
          <p:nvPr/>
        </p:nvSpPr>
        <p:spPr>
          <a:xfrm>
            <a:off x="1479339" y="368399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/>
              <a:t>Engineers design and create new things.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0"/>
    </mc:Choice>
    <mc:Fallback xmlns="">
      <p:transition spd="slow" advTm="9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3914995-F6BC-45C7-8DDB-FF5C958CE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4" y="948690"/>
            <a:ext cx="4852211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1555D-7C12-4F80-832B-84CDF86ECB7B}"/>
              </a:ext>
            </a:extLst>
          </p:cNvPr>
          <p:cNvSpPr/>
          <p:nvPr/>
        </p:nvSpPr>
        <p:spPr>
          <a:xfrm rot="16754052">
            <a:off x="783452" y="529249"/>
            <a:ext cx="3723976" cy="4836708"/>
          </a:xfrm>
          <a:prstGeom prst="wedgeEllipseCallout">
            <a:avLst>
              <a:gd name="adj1" fmla="val -10352"/>
              <a:gd name="adj2" fmla="val 79897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AE29E-8A46-4005-AC01-4FD464C6C940}"/>
              </a:ext>
            </a:extLst>
          </p:cNvPr>
          <p:cNvSpPr/>
          <p:nvPr/>
        </p:nvSpPr>
        <p:spPr>
          <a:xfrm>
            <a:off x="465131" y="1978107"/>
            <a:ext cx="43606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Engineers use their </a:t>
            </a:r>
          </a:p>
          <a:p>
            <a:r>
              <a:rPr lang="en-GB" sz="4000" b="1" dirty="0"/>
              <a:t>knowledge and </a:t>
            </a:r>
          </a:p>
          <a:p>
            <a:r>
              <a:rPr lang="en-GB" sz="4000" b="1" dirty="0"/>
              <a:t>understanding.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3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7"/>
    </mc:Choice>
    <mc:Fallback xmlns="">
      <p:transition spd="slow" advTm="136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3914995-F6BC-45C7-8DDB-FF5C958CE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4" y="948690"/>
            <a:ext cx="4852211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1555D-7C12-4F80-832B-84CDF86ECB7B}"/>
              </a:ext>
            </a:extLst>
          </p:cNvPr>
          <p:cNvSpPr/>
          <p:nvPr/>
        </p:nvSpPr>
        <p:spPr>
          <a:xfrm rot="16754052">
            <a:off x="929415" y="405100"/>
            <a:ext cx="3472417" cy="4836708"/>
          </a:xfrm>
          <a:prstGeom prst="wedgeEllipseCallout">
            <a:avLst>
              <a:gd name="adj1" fmla="val -15292"/>
              <a:gd name="adj2" fmla="val 78134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AE29E-8A46-4005-AC01-4FD464C6C940}"/>
              </a:ext>
            </a:extLst>
          </p:cNvPr>
          <p:cNvSpPr/>
          <p:nvPr/>
        </p:nvSpPr>
        <p:spPr>
          <a:xfrm>
            <a:off x="574069" y="1946291"/>
            <a:ext cx="44423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Engineers are </a:t>
            </a:r>
          </a:p>
          <a:p>
            <a:r>
              <a:rPr lang="en-GB" sz="5400" b="1" dirty="0"/>
              <a:t>reality makers.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7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7"/>
    </mc:Choice>
    <mc:Fallback xmlns="">
      <p:transition spd="slow" advTm="95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00E25-E93D-4D97-9660-316967F4E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BD0B576E-2FF9-4E4C-8BDE-E5673B180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57" y="5266650"/>
            <a:ext cx="908183" cy="16819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B2E9E3-B373-43C6-9AD2-1E993B717907}"/>
              </a:ext>
            </a:extLst>
          </p:cNvPr>
          <p:cNvSpPr/>
          <p:nvPr/>
        </p:nvSpPr>
        <p:spPr>
          <a:xfrm>
            <a:off x="2970099" y="161608"/>
            <a:ext cx="54986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GB" sz="5400" b="1" dirty="0">
                <a:solidFill>
                  <a:schemeClr val="bg1"/>
                </a:solidFill>
              </a:rPr>
              <a:t>This is Engineering</a:t>
            </a:r>
          </a:p>
        </p:txBody>
      </p:sp>
      <p:pic>
        <p:nvPicPr>
          <p:cNvPr id="3" name="Online Media 2" title="This Is Engineering - series one">
            <a:hlinkClick r:id="" action="ppaction://media"/>
            <a:extLst>
              <a:ext uri="{FF2B5EF4-FFF2-40B4-BE49-F238E27FC236}">
                <a16:creationId xmlns:a16="http://schemas.microsoft.com/office/drawing/2014/main" id="{F5F855CC-ED31-4F01-956A-19316B42C18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399591" y="1913942"/>
            <a:ext cx="6836229" cy="3845379"/>
          </a:xfrm>
          <a:prstGeom prst="snip2DiagRect">
            <a:avLst/>
          </a:prstGeom>
          <a:ln w="76200">
            <a:solidFill>
              <a:srgbClr val="FFFFF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79"/>
    </mc:Choice>
    <mc:Fallback xmlns="">
      <p:transition spd="slow" advTm="99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54" objId="9"/>
        <p14:triggerEvt type="onClick" time="4554" objId="9"/>
        <p14:stopEvt time="94765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455</Words>
  <Application>Microsoft Office PowerPoint</Application>
  <PresentationFormat>On-screen Show (4:3)</PresentationFormat>
  <Paragraphs>91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VAG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Reyan Brown</cp:lastModifiedBy>
  <cp:revision>27</cp:revision>
  <dcterms:created xsi:type="dcterms:W3CDTF">2020-05-26T14:41:30Z</dcterms:created>
  <dcterms:modified xsi:type="dcterms:W3CDTF">2020-11-26T14:18:11Z</dcterms:modified>
</cp:coreProperties>
</file>