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58" r:id="rId3"/>
    <p:sldId id="266" r:id="rId4"/>
    <p:sldId id="268" r:id="rId5"/>
    <p:sldId id="269" r:id="rId6"/>
    <p:sldId id="260" r:id="rId7"/>
    <p:sldId id="261" r:id="rId8"/>
    <p:sldId id="262" r:id="rId9"/>
    <p:sldId id="263"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3" autoAdjust="0"/>
    <p:restoredTop sz="50881" autoAdjust="0"/>
  </p:normalViewPr>
  <p:slideViewPr>
    <p:cSldViewPr snapToGrid="0">
      <p:cViewPr varScale="1">
        <p:scale>
          <a:sx n="43" d="100"/>
          <a:sy n="43" d="100"/>
        </p:scale>
        <p:origin x="25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93EEE-B90B-439D-A793-5DDB0E148861}" type="datetimeFigureOut">
              <a:rPr lang="en-GB" smtClean="0"/>
              <a:t>26/11/2020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B960C-CE62-4E1E-8DFB-1FCED7E8ADD9}" type="slidenum">
              <a:rPr lang="en-GB" smtClean="0"/>
              <a:t>‹#›</a:t>
            </a:fld>
            <a:endParaRPr lang="en-GB" dirty="0"/>
          </a:p>
        </p:txBody>
      </p:sp>
    </p:spTree>
    <p:extLst>
      <p:ext uri="{BB962C8B-B14F-4D97-AF65-F5344CB8AC3E}">
        <p14:creationId xmlns:p14="http://schemas.microsoft.com/office/powerpoint/2010/main" val="167522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info-advice/bullying-abuse-safety/online-mobile-safety/online-groomi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childline.org.uk/info-advice/bullying-abuse-safety/online-mobile-safety/staying-safe-online/#3" TargetMode="External"/><Relationship Id="rId4" Type="http://schemas.openxmlformats.org/officeDocument/2006/relationships/hyperlink" Target="https://www.childline.org.uk/info-advice/bullying-abuse-safety/types-bullying/bullying-cyberbully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1</a:t>
            </a:fld>
            <a:endParaRPr lang="en-GB" dirty="0"/>
          </a:p>
        </p:txBody>
      </p:sp>
    </p:spTree>
    <p:extLst>
      <p:ext uri="{BB962C8B-B14F-4D97-AF65-F5344CB8AC3E}">
        <p14:creationId xmlns:p14="http://schemas.microsoft.com/office/powerpoint/2010/main" val="370832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Practical Activity</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10</a:t>
            </a:fld>
            <a:endParaRPr lang="en-GB" dirty="0"/>
          </a:p>
        </p:txBody>
      </p:sp>
    </p:spTree>
    <p:extLst>
      <p:ext uri="{BB962C8B-B14F-4D97-AF65-F5344CB8AC3E}">
        <p14:creationId xmlns:p14="http://schemas.microsoft.com/office/powerpoint/2010/main" val="207803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students.</a:t>
            </a:r>
          </a:p>
          <a:p>
            <a:endParaRPr lang="en-GB" sz="1200" b="1" dirty="0"/>
          </a:p>
          <a:p>
            <a:endParaRPr lang="en-GB" sz="1200" b="1" dirty="0"/>
          </a:p>
          <a:p>
            <a:r>
              <a:rPr lang="en-GB" sz="1200" b="1" dirty="0"/>
              <a:t>Why do We Need Engineers?</a:t>
            </a:r>
          </a:p>
          <a:p>
            <a:endParaRPr lang="en-GB" dirty="0"/>
          </a:p>
          <a:p>
            <a:r>
              <a:rPr lang="en-GB" dirty="0"/>
              <a:t>Allow time for the student contribution.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2</a:t>
            </a:fld>
            <a:endParaRPr lang="en-GB" dirty="0"/>
          </a:p>
        </p:txBody>
      </p:sp>
    </p:spTree>
    <p:extLst>
      <p:ext uri="{BB962C8B-B14F-4D97-AF65-F5344CB8AC3E}">
        <p14:creationId xmlns:p14="http://schemas.microsoft.com/office/powerpoint/2010/main" val="379582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fontAlgn="base"/>
            <a:r>
              <a:rPr lang="en-GB" sz="1200" u="none" strike="noStrike" kern="1200" dirty="0">
                <a:solidFill>
                  <a:schemeClr val="tx1"/>
                </a:solidFill>
                <a:effectLst/>
                <a:latin typeface="+mn-lt"/>
                <a:ea typeface="+mn-ea"/>
                <a:cs typeface="+mn-cs"/>
              </a:rPr>
              <a:t>What binds all engineers together is what they do. It is remarkably similar across all branches and disciplines of engineering. And it is humanitarian at its core.</a:t>
            </a:r>
          </a:p>
          <a:p>
            <a:pPr fontAlgn="base"/>
            <a:r>
              <a:rPr lang="en-GB" sz="1200" u="none" strike="noStrike" kern="1200" dirty="0">
                <a:solidFill>
                  <a:schemeClr val="tx1"/>
                </a:solidFill>
                <a:effectLst/>
                <a:latin typeface="+mn-lt"/>
                <a:ea typeface="+mn-ea"/>
                <a:cs typeface="+mn-cs"/>
              </a:rPr>
              <a:t>Engineering makes it possible for people to live more easily and comfortably because we enable people to do more, with greater certainty, less effort, less consumption of material resources and less energy. All that adds up to less cost, in any system of economics.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3</a:t>
            </a:fld>
            <a:endParaRPr lang="en-GB" dirty="0"/>
          </a:p>
        </p:txBody>
      </p:sp>
    </p:spTree>
    <p:extLst>
      <p:ext uri="{BB962C8B-B14F-4D97-AF65-F5344CB8AC3E}">
        <p14:creationId xmlns:p14="http://schemas.microsoft.com/office/powerpoint/2010/main" val="251286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fontAlgn="base"/>
            <a:r>
              <a:rPr lang="en-GB" sz="1200" u="none" strike="noStrike" kern="1200" dirty="0">
                <a:solidFill>
                  <a:schemeClr val="tx1"/>
                </a:solidFill>
                <a:effectLst/>
                <a:latin typeface="+mn-lt"/>
                <a:ea typeface="+mn-ea"/>
                <a:cs typeface="+mn-cs"/>
              </a:rPr>
              <a:t>What binds all engineers together is what they do. It is remarkably similar across all branches and disciplines of engineering. And it is humanitarian at its core.</a:t>
            </a:r>
          </a:p>
          <a:p>
            <a:pPr fontAlgn="base"/>
            <a:r>
              <a:rPr lang="en-GB" sz="1200" u="none" strike="noStrike" kern="1200" dirty="0">
                <a:solidFill>
                  <a:schemeClr val="tx1"/>
                </a:solidFill>
                <a:effectLst/>
                <a:latin typeface="+mn-lt"/>
                <a:ea typeface="+mn-ea"/>
                <a:cs typeface="+mn-cs"/>
              </a:rPr>
              <a:t>Engineering makes it possible for people to live more easily and comfortably because we enable people to do more, with greater certainty, less effort, less consumption of material resources and less energy. All that adds up to less cost, in any system of economics.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4</a:t>
            </a:fld>
            <a:endParaRPr lang="en-GB" dirty="0"/>
          </a:p>
        </p:txBody>
      </p:sp>
    </p:spTree>
    <p:extLst>
      <p:ext uri="{BB962C8B-B14F-4D97-AF65-F5344CB8AC3E}">
        <p14:creationId xmlns:p14="http://schemas.microsoft.com/office/powerpoint/2010/main" val="1974009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fontAlgn="base"/>
            <a:r>
              <a:rPr lang="en-GB" sz="1200" u="none" strike="noStrike" kern="1200" dirty="0">
                <a:solidFill>
                  <a:schemeClr val="tx1"/>
                </a:solidFill>
                <a:effectLst/>
                <a:latin typeface="+mn-lt"/>
                <a:ea typeface="+mn-ea"/>
                <a:cs typeface="+mn-cs"/>
              </a:rPr>
              <a:t>What binds all engineers together is what they do. It is remarkably similar across all branches and disciplines of engineering. And it is humanitarian at its core.</a:t>
            </a:r>
          </a:p>
          <a:p>
            <a:pPr fontAlgn="base"/>
            <a:r>
              <a:rPr lang="en-GB" sz="1200" u="none" strike="noStrike" kern="1200" dirty="0">
                <a:solidFill>
                  <a:schemeClr val="tx1"/>
                </a:solidFill>
                <a:effectLst/>
                <a:latin typeface="+mn-lt"/>
                <a:ea typeface="+mn-ea"/>
                <a:cs typeface="+mn-cs"/>
              </a:rPr>
              <a:t>Engineering makes it possible for people to live more easily and comfortably because we enable people to do more, with greater certainty, less effort, less consumption of material resources and less energy. All that adds up to less cost, in any system of economics.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5</a:t>
            </a:fld>
            <a:endParaRPr lang="en-GB" dirty="0"/>
          </a:p>
        </p:txBody>
      </p:sp>
    </p:spTree>
    <p:extLst>
      <p:ext uri="{BB962C8B-B14F-4D97-AF65-F5344CB8AC3E}">
        <p14:creationId xmlns:p14="http://schemas.microsoft.com/office/powerpoint/2010/main" val="27942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Task </a:t>
            </a:r>
            <a:r>
              <a:rPr lang="en-GB" sz="1200" kern="1200" dirty="0">
                <a:solidFill>
                  <a:schemeClr val="tx1"/>
                </a:solidFill>
                <a:effectLst/>
                <a:latin typeface="+mn-lt"/>
                <a:ea typeface="+mn-ea"/>
                <a:cs typeface="+mn-cs"/>
              </a:rPr>
              <a:t>(3 mins): Play The Future Energy Mix film about our world, and the future energy challenges/opportunities </a:t>
            </a:r>
          </a:p>
          <a:p>
            <a:r>
              <a:rPr lang="en-GB" sz="1200" kern="1200" dirty="0">
                <a:solidFill>
                  <a:schemeClr val="tx1"/>
                </a:solidFill>
                <a:effectLst/>
                <a:latin typeface="+mn-lt"/>
                <a:ea typeface="+mn-ea"/>
                <a:cs typeface="+mn-cs"/>
              </a:rPr>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Film should play automatically - if film doesn't play just click on the centre of the screen.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6</a:t>
            </a:fld>
            <a:endParaRPr lang="en-GB" dirty="0"/>
          </a:p>
        </p:txBody>
      </p:sp>
    </p:spTree>
    <p:extLst>
      <p:ext uri="{BB962C8B-B14F-4D97-AF65-F5344CB8AC3E}">
        <p14:creationId xmlns:p14="http://schemas.microsoft.com/office/powerpoint/2010/main" val="185757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You're now ready to complete the activities in Part 2, </a:t>
            </a:r>
            <a:r>
              <a:rPr lang="en-GB" sz="1200" b="1" dirty="0"/>
              <a:t>Why do We Need Engineers? </a:t>
            </a:r>
            <a:r>
              <a:rPr lang="en-GB" dirty="0"/>
              <a:t>of the Online Energy Quest programme.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7</a:t>
            </a:fld>
            <a:endParaRPr lang="en-GB" dirty="0"/>
          </a:p>
        </p:txBody>
      </p:sp>
    </p:spTree>
    <p:extLst>
      <p:ext uri="{BB962C8B-B14F-4D97-AF65-F5344CB8AC3E}">
        <p14:creationId xmlns:p14="http://schemas.microsoft.com/office/powerpoint/2010/main" val="55700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sheets </a:t>
            </a:r>
            <a:r>
              <a:rPr lang="en-GB" sz="1200" kern="1200" dirty="0">
                <a:solidFill>
                  <a:schemeClr val="tx1"/>
                </a:solidFill>
                <a:effectLst/>
                <a:latin typeface="+mn-lt"/>
                <a:ea typeface="+mn-ea"/>
                <a:cs typeface="+mn-cs"/>
              </a:rPr>
              <a:t>linked to this film, research a range of different engineering solutions that are required to meet some of the world’s problems.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You're now ready to complete the activities in Part 1 “What is Engineering” of the online Energy Quest programme.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Pens and pencils will be required for these activities.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(Next slide):</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8</a:t>
            </a:fld>
            <a:endParaRPr lang="en-GB" dirty="0"/>
          </a:p>
        </p:txBody>
      </p:sp>
    </p:spTree>
    <p:extLst>
      <p:ext uri="{BB962C8B-B14F-4D97-AF65-F5344CB8AC3E}">
        <p14:creationId xmlns:p14="http://schemas.microsoft.com/office/powerpoint/2010/main" val="328637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cap="all" dirty="0">
                <a:solidFill>
                  <a:schemeClr val="tx1"/>
                </a:solidFill>
                <a:effectLst/>
                <a:latin typeface="+mn-lt"/>
                <a:ea typeface="+mn-ea"/>
                <a:cs typeface="+mn-cs"/>
              </a:rPr>
              <a:t>Staying safe online</a:t>
            </a:r>
          </a:p>
          <a:p>
            <a:endParaRPr lang="en-GB" sz="1200" b="0" i="0" u="none" strike="noStrike" kern="1200" cap="all"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It’s not always easy to know what’s safe online and what’s not. </a:t>
            </a:r>
            <a:endParaRPr lang="en-GB" dirty="0"/>
          </a:p>
          <a:p>
            <a:endParaRPr lang="en-GB" dirty="0"/>
          </a:p>
          <a:p>
            <a:endParaRPr lang="en-GB" dirty="0"/>
          </a:p>
          <a:p>
            <a:pPr algn="l"/>
            <a:r>
              <a:rPr lang="en-GB" b="0" i="0" u="none" strike="noStrike" dirty="0">
                <a:solidFill>
                  <a:srgbClr val="0C3D52"/>
                </a:solidFill>
                <a:effectLst/>
                <a:latin typeface="&amp;quot"/>
              </a:rPr>
              <a:t>There are lots of fun and interesting things you can do on the internet. And it can be a great way to stay in touch with friends. But it’s important to understand how to stay safe online.</a:t>
            </a:r>
          </a:p>
          <a:p>
            <a:pPr algn="l"/>
            <a:r>
              <a:rPr lang="en-GB" b="0" i="0" u="none" strike="noStrike" dirty="0">
                <a:solidFill>
                  <a:srgbClr val="0C3D52"/>
                </a:solidFill>
                <a:effectLst/>
                <a:latin typeface="&amp;quot"/>
              </a:rPr>
              <a:t>Sometimes people will try to trick you into clicking dangerous links </a:t>
            </a:r>
            <a:r>
              <a:rPr lang="en-GB" b="0" i="0" u="none" strike="noStrike" dirty="0">
                <a:solidFill>
                  <a:srgbClr val="0C3D52"/>
                </a:solidFill>
                <a:effectLst/>
                <a:latin typeface="&amp;quot"/>
                <a:hlinkClick r:id="rId3" tooltip="Online grooming">
                  <a:extLst>
                    <a:ext uri="{A12FA001-AC4F-418D-AE19-62706E023703}">
                      <ahyp:hlinkClr xmlns:ahyp="http://schemas.microsoft.com/office/drawing/2018/hyperlinkcolor" val="tx"/>
                    </a:ext>
                  </a:extLst>
                </a:hlinkClick>
              </a:rPr>
              <a:t>or sharing things about yourself</a:t>
            </a:r>
            <a:r>
              <a:rPr lang="en-GB" b="0" i="0" u="none" strike="noStrike" dirty="0">
                <a:solidFill>
                  <a:srgbClr val="0C3D52"/>
                </a:solidFill>
                <a:effectLst/>
                <a:latin typeface="&amp;quot"/>
              </a:rPr>
              <a:t>. Or something you’ve shared might be used to </a:t>
            </a:r>
            <a:r>
              <a:rPr lang="en-GB" b="0" i="0" u="none" strike="noStrike" dirty="0">
                <a:solidFill>
                  <a:srgbClr val="0C3D52"/>
                </a:solidFill>
                <a:effectLst/>
                <a:latin typeface="&amp;quot"/>
                <a:hlinkClick r:id="rId4" tooltip="Bullying and cyberbullying">
                  <a:extLst>
                    <a:ext uri="{A12FA001-AC4F-418D-AE19-62706E023703}">
                      <ahyp:hlinkClr xmlns:ahyp="http://schemas.microsoft.com/office/drawing/2018/hyperlinkcolor" val="tx"/>
                    </a:ext>
                  </a:extLst>
                </a:hlinkClick>
              </a:rPr>
              <a:t>bully or frighten you</a:t>
            </a:r>
            <a:r>
              <a:rPr lang="en-GB" b="0" i="0" u="none" strike="noStrike" dirty="0">
                <a:solidFill>
                  <a:srgbClr val="0C3D52"/>
                </a:solidFill>
                <a:effectLst/>
                <a:latin typeface="&amp;quot"/>
              </a:rPr>
              <a:t>.</a:t>
            </a:r>
          </a:p>
          <a:p>
            <a:endParaRPr lang="en-GB" dirty="0"/>
          </a:p>
          <a:p>
            <a:endParaRPr lang="en-GB" dirty="0"/>
          </a:p>
          <a:p>
            <a:r>
              <a:rPr lang="en-GB" sz="1200" b="0" i="0" u="none" strike="noStrike" kern="1200" cap="all" dirty="0">
                <a:solidFill>
                  <a:schemeClr val="tx1"/>
                </a:solidFill>
                <a:effectLst/>
                <a:latin typeface="+mn-lt"/>
                <a:ea typeface="+mn-ea"/>
                <a:cs typeface="+mn-cs"/>
              </a:rPr>
              <a:t>Tips to stay safe online</a:t>
            </a:r>
          </a:p>
          <a:p>
            <a:endParaRPr lang="en-GB" sz="1200" b="0" i="0" u="none" strike="noStrike" kern="1200" cap="all" dirty="0">
              <a:solidFill>
                <a:schemeClr val="tx1"/>
              </a:solidFill>
              <a:effectLst/>
              <a:latin typeface="+mn-lt"/>
              <a:ea typeface="+mn-ea"/>
              <a:cs typeface="+mn-cs"/>
            </a:endParaRPr>
          </a:p>
          <a:p>
            <a:pPr algn="l"/>
            <a:r>
              <a:rPr lang="en-GB" b="0" i="0" u="none" strike="noStrike" dirty="0">
                <a:solidFill>
                  <a:srgbClr val="0C3D52"/>
                </a:solidFill>
                <a:effectLst/>
                <a:latin typeface="&amp;quot"/>
              </a:rPr>
              <a:t>There are lots of things you can do to keep yourself safe online.</a:t>
            </a:r>
          </a:p>
          <a:p>
            <a:pPr algn="l">
              <a:buFont typeface="Arial" panose="020B0604020202020204" pitchFamily="34" charset="0"/>
              <a:buChar char="•"/>
            </a:pPr>
            <a:r>
              <a:rPr lang="en-GB" b="0" i="0" u="none" strike="noStrike" dirty="0">
                <a:solidFill>
                  <a:srgbClr val="0C3D52"/>
                </a:solidFill>
                <a:effectLst/>
                <a:latin typeface="&amp;quot"/>
              </a:rPr>
              <a:t>Think before you post</a:t>
            </a:r>
            <a:br>
              <a:rPr lang="en-GB" b="0" i="0" u="none" strike="noStrike" dirty="0">
                <a:solidFill>
                  <a:srgbClr val="0C3D52"/>
                </a:solidFill>
                <a:effectLst/>
                <a:latin typeface="&amp;quot"/>
              </a:rPr>
            </a:br>
            <a:r>
              <a:rPr lang="en-GB" b="0" i="0" u="none" strike="noStrike" dirty="0">
                <a:solidFill>
                  <a:srgbClr val="0C3D52"/>
                </a:solidFill>
                <a:effectLst/>
                <a:latin typeface="&amp;quot"/>
              </a:rPr>
              <a:t>Don’t upload or share anything you wouldn’t want your parents, carers, teachers or future employers seeing. Once you post something, you lose control of it, especially if someone else screenshots or shares it.</a:t>
            </a:r>
          </a:p>
          <a:p>
            <a:pPr algn="l">
              <a:buFont typeface="Arial" panose="020B0604020202020204" pitchFamily="34" charset="0"/>
              <a:buChar char="•"/>
            </a:pPr>
            <a:r>
              <a:rPr lang="en-GB" b="0" i="0" u="none" strike="noStrike" dirty="0">
                <a:solidFill>
                  <a:srgbClr val="0C3D52"/>
                </a:solidFill>
                <a:effectLst/>
                <a:latin typeface="&amp;quot"/>
              </a:rPr>
              <a:t>Don’t share personal details</a:t>
            </a:r>
            <a:br>
              <a:rPr lang="en-GB" b="0" i="0" u="none" strike="noStrike" dirty="0">
                <a:solidFill>
                  <a:srgbClr val="0C3D52"/>
                </a:solidFill>
                <a:effectLst/>
                <a:latin typeface="&amp;quot"/>
              </a:rPr>
            </a:br>
            <a:r>
              <a:rPr lang="en-GB" b="0" i="0" u="none" strike="noStrike" dirty="0">
                <a:solidFill>
                  <a:srgbClr val="0C3D52"/>
                </a:solidFill>
                <a:effectLst/>
                <a:latin typeface="&amp;quot"/>
              </a:rPr>
              <a:t>Keep things like your address, phone number, full name, school and date of birth private, and check what people can see in your privacy settings. Remember that people can use small clues like a school logo in a photo to find out a lot about you.</a:t>
            </a:r>
          </a:p>
          <a:p>
            <a:pPr algn="l">
              <a:buFont typeface="Arial" panose="020B0604020202020204" pitchFamily="34" charset="0"/>
              <a:buChar char="•"/>
            </a:pPr>
            <a:r>
              <a:rPr lang="en-GB" b="0" i="0" u="none" strike="noStrike" dirty="0">
                <a:solidFill>
                  <a:srgbClr val="0C3D52"/>
                </a:solidFill>
                <a:effectLst/>
                <a:latin typeface="&amp;quot"/>
              </a:rPr>
              <a:t>Watch out for phishing and scams</a:t>
            </a:r>
            <a:br>
              <a:rPr lang="en-GB" b="0" i="0" u="none" strike="noStrike" dirty="0">
                <a:solidFill>
                  <a:srgbClr val="0C3D52"/>
                </a:solidFill>
                <a:effectLst/>
                <a:latin typeface="&amp;quot"/>
              </a:rPr>
            </a:br>
            <a:r>
              <a:rPr lang="en-GB" b="0" i="0" u="none" strike="noStrike" dirty="0">
                <a:solidFill>
                  <a:srgbClr val="0C3D52"/>
                </a:solidFill>
                <a:effectLst/>
                <a:latin typeface="&amp;quot"/>
              </a:rPr>
              <a:t>Phishing is when someone tries to trick you into giving them information, like your password. Someone might also try to trick you by saying they can make you famous or that they’re from a talent agency. Never click links from emails or messages that ask you to log in or share your details, even if you think they might be genuine. If you’re asked to log into a website, go to the app or site directly instead.</a:t>
            </a:r>
          </a:p>
          <a:p>
            <a:pPr algn="l">
              <a:buFont typeface="Arial" panose="020B0604020202020204" pitchFamily="34" charset="0"/>
              <a:buChar char="•"/>
            </a:pPr>
            <a:r>
              <a:rPr lang="en-GB" b="0" i="0" u="none" strike="noStrike" dirty="0">
                <a:solidFill>
                  <a:srgbClr val="0C3D52"/>
                </a:solidFill>
                <a:effectLst/>
                <a:latin typeface="&amp;quot"/>
              </a:rPr>
              <a:t>Think about who you’re talking to</a:t>
            </a:r>
            <a:br>
              <a:rPr lang="en-GB" b="0" i="0" u="none" strike="noStrike" dirty="0">
                <a:solidFill>
                  <a:srgbClr val="0C3D52"/>
                </a:solidFill>
                <a:effectLst/>
                <a:latin typeface="&amp;quot"/>
              </a:rPr>
            </a:br>
            <a:r>
              <a:rPr lang="en-GB" b="0" i="0" u="none" strike="noStrike" dirty="0">
                <a:solidFill>
                  <a:srgbClr val="0C3D52"/>
                </a:solidFill>
                <a:effectLst/>
                <a:latin typeface="&amp;quot"/>
              </a:rPr>
              <a:t>There are lots of ways that people try to trick you into trusting them online. Even if you like and trust someone you’ve met online, never share personal information with them like your address, full name, or where you go to school. </a:t>
            </a:r>
            <a:r>
              <a:rPr lang="en-GB" b="0" i="0" u="none" strike="noStrike" dirty="0">
                <a:solidFill>
                  <a:srgbClr val="0C3D52"/>
                </a:solidFill>
                <a:effectLst/>
                <a:latin typeface="&amp;quot"/>
                <a:hlinkClick r:id="rId3" tooltip="Online grooming">
                  <a:extLst>
                    <a:ext uri="{A12FA001-AC4F-418D-AE19-62706E023703}">
                      <ahyp:hlinkClr xmlns:ahyp="http://schemas.microsoft.com/office/drawing/2018/hyperlinkcolor" val="tx"/>
                    </a:ext>
                  </a:extLst>
                </a:hlinkClick>
              </a:rPr>
              <a:t>Find out more about grooming.</a:t>
            </a:r>
            <a:endParaRPr lang="en-GB" b="0" i="0" u="none" strike="noStrike" dirty="0">
              <a:solidFill>
                <a:srgbClr val="0C3D52"/>
              </a:solidFill>
              <a:effectLst/>
              <a:latin typeface="&amp;quot"/>
            </a:endParaRPr>
          </a:p>
          <a:p>
            <a:pPr algn="l">
              <a:buFont typeface="Arial" panose="020B0604020202020204" pitchFamily="34" charset="0"/>
              <a:buChar char="•"/>
            </a:pPr>
            <a:r>
              <a:rPr lang="en-GB" b="0" i="0" u="none" strike="noStrike" dirty="0">
                <a:solidFill>
                  <a:srgbClr val="0C3D52"/>
                </a:solidFill>
                <a:effectLst/>
                <a:latin typeface="&amp;quot"/>
              </a:rPr>
              <a:t>Keep your device secure</a:t>
            </a:r>
            <a:br>
              <a:rPr lang="en-GB" b="0" i="0" u="none" strike="noStrike" dirty="0">
                <a:solidFill>
                  <a:srgbClr val="0C3D52"/>
                </a:solidFill>
                <a:effectLst/>
                <a:latin typeface="&amp;quot"/>
              </a:rPr>
            </a:br>
            <a:r>
              <a:rPr lang="en-GB" b="0" i="0" u="none" strike="noStrike" dirty="0">
                <a:solidFill>
                  <a:srgbClr val="0C3D52"/>
                </a:solidFill>
                <a:effectLst/>
                <a:latin typeface="&amp;quot"/>
              </a:rPr>
              <a:t>Make sure that you’re keeping </a:t>
            </a:r>
            <a:r>
              <a:rPr lang="en-GB" b="0" i="0" u="none" strike="noStrike" dirty="0">
                <a:solidFill>
                  <a:srgbClr val="0C3D52"/>
                </a:solidFill>
                <a:effectLst/>
                <a:latin typeface="&amp;quot"/>
                <a:hlinkClick r:id="rId5" tooltip="Staying safe online">
                  <a:extLst>
                    <a:ext uri="{A12FA001-AC4F-418D-AE19-62706E023703}">
                      <ahyp:hlinkClr xmlns:ahyp="http://schemas.microsoft.com/office/drawing/2018/hyperlinkcolor" val="tx"/>
                    </a:ext>
                  </a:extLst>
                </a:hlinkClick>
              </a:rPr>
              <a:t>your information and device secure</a:t>
            </a:r>
            <a:r>
              <a:rPr lang="en-GB" b="0" i="0" u="none" strike="noStrike" dirty="0">
                <a:solidFill>
                  <a:srgbClr val="0C3D52"/>
                </a:solidFill>
                <a:effectLst/>
                <a:latin typeface="&amp;quot"/>
              </a:rPr>
              <a:t>.</a:t>
            </a:r>
          </a:p>
          <a:p>
            <a:pPr algn="l">
              <a:buFont typeface="Arial" panose="020B0604020202020204" pitchFamily="34" charset="0"/>
              <a:buChar char="•"/>
            </a:pPr>
            <a:r>
              <a:rPr lang="en-GB" b="0" i="0" u="none" strike="noStrike" dirty="0">
                <a:solidFill>
                  <a:srgbClr val="0C3D52"/>
                </a:solidFill>
                <a:effectLst/>
                <a:latin typeface="&amp;quot"/>
              </a:rPr>
              <a:t>Never give out your password</a:t>
            </a:r>
            <a:br>
              <a:rPr lang="en-GB" b="0" i="0" u="none" strike="noStrike" dirty="0">
                <a:solidFill>
                  <a:srgbClr val="0C3D52"/>
                </a:solidFill>
                <a:effectLst/>
                <a:latin typeface="&amp;quot"/>
              </a:rPr>
            </a:br>
            <a:r>
              <a:rPr lang="en-GB" b="0" i="0" u="none" strike="noStrike" dirty="0">
                <a:solidFill>
                  <a:srgbClr val="0C3D52"/>
                </a:solidFill>
                <a:effectLst/>
                <a:latin typeface="&amp;quot"/>
              </a:rPr>
              <a:t>You should never give out your password or log-in information. Make sure you pick strong, easy to remember </a:t>
            </a:r>
            <a:r>
              <a:rPr lang="en-GB" b="0" i="0" u="none" strike="noStrike" dirty="0">
                <a:solidFill>
                  <a:srgbClr val="0C3D52"/>
                </a:solidFill>
                <a:effectLst/>
                <a:latin typeface="&amp;quot"/>
                <a:hlinkClick r:id="rId5" tooltip="Staying safe online">
                  <a:extLst>
                    <a:ext uri="{A12FA001-AC4F-418D-AE19-62706E023703}">
                      <ahyp:hlinkClr xmlns:ahyp="http://schemas.microsoft.com/office/drawing/2018/hyperlinkcolor" val="tx"/>
                    </a:ext>
                  </a:extLst>
                </a:hlinkClick>
              </a:rPr>
              <a:t>passwords</a:t>
            </a:r>
            <a:r>
              <a:rPr lang="en-GB" b="0" i="0" u="none" strike="noStrike" dirty="0">
                <a:solidFill>
                  <a:srgbClr val="0C3D52"/>
                </a:solidFill>
                <a:effectLst/>
                <a:latin typeface="&amp;quot"/>
              </a:rPr>
              <a:t>.</a:t>
            </a:r>
          </a:p>
          <a:p>
            <a:pPr algn="l">
              <a:buFont typeface="Arial" panose="020B0604020202020204" pitchFamily="34" charset="0"/>
              <a:buChar char="•"/>
            </a:pPr>
            <a:r>
              <a:rPr lang="en-GB" b="0" i="0" u="none" strike="noStrike" dirty="0">
                <a:solidFill>
                  <a:srgbClr val="0C3D52"/>
                </a:solidFill>
                <a:effectLst/>
                <a:latin typeface="&amp;quot"/>
              </a:rPr>
              <a:t>Cover your webcam</a:t>
            </a:r>
            <a:br>
              <a:rPr lang="en-GB" b="0" i="0" u="none" strike="noStrike" dirty="0">
                <a:solidFill>
                  <a:srgbClr val="0C3D52"/>
                </a:solidFill>
                <a:effectLst/>
                <a:latin typeface="&amp;quot"/>
              </a:rPr>
            </a:br>
            <a:r>
              <a:rPr lang="en-GB" b="0" i="0" u="none" strike="noStrike" dirty="0">
                <a:solidFill>
                  <a:srgbClr val="0C3D52"/>
                </a:solidFill>
                <a:effectLst/>
                <a:latin typeface="&amp;quot"/>
              </a:rPr>
              <a:t>Some viruses will let someone access your webcam without you knowing, so make sure you cover your webcam whenever you’re not using it.</a:t>
            </a:r>
          </a:p>
          <a:p>
            <a:endParaRPr lang="en-GB" dirty="0"/>
          </a:p>
        </p:txBody>
      </p:sp>
      <p:sp>
        <p:nvSpPr>
          <p:cNvPr id="4" name="Slide Number Placeholder 3"/>
          <p:cNvSpPr>
            <a:spLocks noGrp="1"/>
          </p:cNvSpPr>
          <p:nvPr>
            <p:ph type="sldNum" sz="quarter" idx="5"/>
          </p:nvPr>
        </p:nvSpPr>
        <p:spPr/>
        <p:txBody>
          <a:bodyPr/>
          <a:lstStyle/>
          <a:p>
            <a:fld id="{784B960C-CE62-4E1E-8DFB-1FCED7E8ADD9}" type="slidenum">
              <a:rPr lang="en-GB" smtClean="0"/>
              <a:t>9</a:t>
            </a:fld>
            <a:endParaRPr lang="en-GB" dirty="0"/>
          </a:p>
        </p:txBody>
      </p:sp>
    </p:spTree>
    <p:extLst>
      <p:ext uri="{BB962C8B-B14F-4D97-AF65-F5344CB8AC3E}">
        <p14:creationId xmlns:p14="http://schemas.microsoft.com/office/powerpoint/2010/main" val="106326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139516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19404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280107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146023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304273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94471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208417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19272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147776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414036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43F7FC-D8AA-4CAA-9DBA-3F0920F7C18A}" type="datetimeFigureOut">
              <a:rPr lang="en-GB" smtClean="0"/>
              <a:t>26/11/2020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A2DB467-996A-4211-A217-261559FFDC12}" type="slidenum">
              <a:rPr lang="en-GB" smtClean="0"/>
              <a:t>‹#›</a:t>
            </a:fld>
            <a:endParaRPr lang="en-GB" dirty="0"/>
          </a:p>
        </p:txBody>
      </p:sp>
    </p:spTree>
    <p:extLst>
      <p:ext uri="{BB962C8B-B14F-4D97-AF65-F5344CB8AC3E}">
        <p14:creationId xmlns:p14="http://schemas.microsoft.com/office/powerpoint/2010/main" val="400880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3F7FC-D8AA-4CAA-9DBA-3F0920F7C18A}" type="datetimeFigureOut">
              <a:rPr lang="en-GB" smtClean="0"/>
              <a:t>26/11/2020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DB467-996A-4211-A217-261559FFDC12}" type="slidenum">
              <a:rPr lang="en-GB" smtClean="0"/>
              <a:t>‹#›</a:t>
            </a:fld>
            <a:endParaRPr lang="en-GB" dirty="0"/>
          </a:p>
        </p:txBody>
      </p:sp>
    </p:spTree>
    <p:extLst>
      <p:ext uri="{BB962C8B-B14F-4D97-AF65-F5344CB8AC3E}">
        <p14:creationId xmlns:p14="http://schemas.microsoft.com/office/powerpoint/2010/main" val="80874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https://www.youtube.com/embed/48RYDP1C74g?feature=oembed" TargetMode="Externa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9.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CC7AE119-8E0E-48DE-BE34-648AFAEE5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4" name="Rectangle 3">
            <a:extLst>
              <a:ext uri="{FF2B5EF4-FFF2-40B4-BE49-F238E27FC236}">
                <a16:creationId xmlns:a16="http://schemas.microsoft.com/office/drawing/2014/main" id="{E7886532-3A12-476A-8675-5E057D806172}"/>
              </a:ext>
            </a:extLst>
          </p:cNvPr>
          <p:cNvSpPr/>
          <p:nvPr/>
        </p:nvSpPr>
        <p:spPr>
          <a:xfrm>
            <a:off x="341899" y="4682709"/>
            <a:ext cx="8460201" cy="923330"/>
          </a:xfrm>
          <a:prstGeom prst="rect">
            <a:avLst/>
          </a:prstGeom>
        </p:spPr>
        <p:txBody>
          <a:bodyPr wrap="none">
            <a:spAutoFit/>
          </a:bodyPr>
          <a:lstStyle/>
          <a:p>
            <a:r>
              <a:rPr lang="en-GB" sz="5400" b="1" dirty="0"/>
              <a:t>Why do We Need Engineers?</a:t>
            </a:r>
          </a:p>
        </p:txBody>
      </p:sp>
      <p:sp>
        <p:nvSpPr>
          <p:cNvPr id="5" name="TextBox 4">
            <a:extLst>
              <a:ext uri="{FF2B5EF4-FFF2-40B4-BE49-F238E27FC236}">
                <a16:creationId xmlns:a16="http://schemas.microsoft.com/office/drawing/2014/main" id="{906201FD-9ED2-4D5C-90C0-83BC7C3729A3}"/>
              </a:ext>
            </a:extLst>
          </p:cNvPr>
          <p:cNvSpPr txBox="1"/>
          <p:nvPr/>
        </p:nvSpPr>
        <p:spPr>
          <a:xfrm>
            <a:off x="5093007" y="6048516"/>
            <a:ext cx="3886000" cy="461665"/>
          </a:xfrm>
          <a:prstGeom prst="rect">
            <a:avLst/>
          </a:prstGeom>
          <a:noFill/>
        </p:spPr>
        <p:txBody>
          <a:bodyPr wrap="none" rtlCol="0">
            <a:spAutoFit/>
          </a:bodyPr>
          <a:lstStyle/>
          <a:p>
            <a:r>
              <a:rPr lang="en-GB" sz="2400" dirty="0">
                <a:latin typeface="VAG Rounded" panose="02000403040000020004" pitchFamily="2" charset="0"/>
              </a:rPr>
              <a:t>tomorrowsengineers.org.uk</a:t>
            </a:r>
          </a:p>
        </p:txBody>
      </p:sp>
    </p:spTree>
    <p:custDataLst>
      <p:tags r:id="rId1"/>
    </p:custDataLst>
    <p:extLst>
      <p:ext uri="{BB962C8B-B14F-4D97-AF65-F5344CB8AC3E}">
        <p14:creationId xmlns:p14="http://schemas.microsoft.com/office/powerpoint/2010/main" val="4197821896"/>
      </p:ext>
    </p:extLst>
  </p:cSld>
  <p:clrMapOvr>
    <a:masterClrMapping/>
  </p:clrMapOvr>
  <mc:AlternateContent xmlns:mc="http://schemas.openxmlformats.org/markup-compatibility/2006" xmlns:p14="http://schemas.microsoft.com/office/powerpoint/2010/main">
    <mc:Choice Requires="p14">
      <p:transition spd="slow" p14:dur="2000" advTm="1016"/>
    </mc:Choice>
    <mc:Fallback xmlns="">
      <p:transition spd="slow" advTm="10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8" name="Rectangle 7">
            <a:extLst>
              <a:ext uri="{FF2B5EF4-FFF2-40B4-BE49-F238E27FC236}">
                <a16:creationId xmlns:a16="http://schemas.microsoft.com/office/drawing/2014/main" id="{2A2A03FA-D05F-4351-94AC-6027E97C64DD}"/>
              </a:ext>
            </a:extLst>
          </p:cNvPr>
          <p:cNvSpPr/>
          <p:nvPr/>
        </p:nvSpPr>
        <p:spPr>
          <a:xfrm>
            <a:off x="3536426" y="113482"/>
            <a:ext cx="4436343" cy="830997"/>
          </a:xfrm>
          <a:prstGeom prst="rect">
            <a:avLst/>
          </a:prstGeom>
        </p:spPr>
        <p:txBody>
          <a:bodyPr wrap="none">
            <a:spAutoFit/>
          </a:bodyPr>
          <a:lstStyle/>
          <a:p>
            <a:pPr lvl="0" defTabSz="914400">
              <a:defRPr/>
            </a:pPr>
            <a:r>
              <a:rPr lang="en-GB" sz="4800" b="1" dirty="0">
                <a:solidFill>
                  <a:schemeClr val="bg1"/>
                </a:solidFill>
              </a:rPr>
              <a:t>Practical Activity</a:t>
            </a:r>
          </a:p>
        </p:txBody>
      </p:sp>
      <p:pic>
        <p:nvPicPr>
          <p:cNvPr id="4" name="Picture 3" descr="A screenshot of a social media post&#10;&#10;Description automatically generated">
            <a:extLst>
              <a:ext uri="{FF2B5EF4-FFF2-40B4-BE49-F238E27FC236}">
                <a16:creationId xmlns:a16="http://schemas.microsoft.com/office/drawing/2014/main" id="{8BE6B187-3DD3-46EA-BFC2-356D2201B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36904">
            <a:off x="855910" y="1529643"/>
            <a:ext cx="3159425" cy="4628669"/>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C50A9F32-9CE8-44F6-89FB-856381FE36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7737" y="1057961"/>
            <a:ext cx="3252626" cy="4729036"/>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FBD6F462-82E2-4201-9B49-70E31E8FD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02974">
            <a:off x="4940043" y="1720661"/>
            <a:ext cx="3156995" cy="4524844"/>
          </a:xfrm>
          <a:prstGeom prst="rect">
            <a:avLst/>
          </a:prstGeom>
        </p:spPr>
      </p:pic>
    </p:spTree>
    <p:custDataLst>
      <p:tags r:id="rId1"/>
    </p:custDataLst>
    <p:extLst>
      <p:ext uri="{BB962C8B-B14F-4D97-AF65-F5344CB8AC3E}">
        <p14:creationId xmlns:p14="http://schemas.microsoft.com/office/powerpoint/2010/main" val="607651571"/>
      </p:ext>
    </p:extLst>
  </p:cSld>
  <p:clrMapOvr>
    <a:masterClrMapping/>
  </p:clrMapOvr>
  <mc:AlternateContent xmlns:mc="http://schemas.openxmlformats.org/markup-compatibility/2006" xmlns:p14="http://schemas.microsoft.com/office/powerpoint/2010/main">
    <mc:Choice Requires="p14">
      <p:transition spd="slow" p14:dur="2000" advTm="24007"/>
    </mc:Choice>
    <mc:Fallback xmlns="">
      <p:transition spd="slow" advTm="240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pic>
        <p:nvPicPr>
          <p:cNvPr id="4" name="Picture 3" descr="A picture containing toy, food, shirt&#10;&#10;Description automatically generated">
            <a:extLst>
              <a:ext uri="{FF2B5EF4-FFF2-40B4-BE49-F238E27FC236}">
                <a16:creationId xmlns:a16="http://schemas.microsoft.com/office/drawing/2014/main" id="{B3652881-774F-42A1-B737-E618E2A75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75" y="855785"/>
            <a:ext cx="4852211" cy="6858000"/>
          </a:xfrm>
          <a:prstGeom prst="rect">
            <a:avLst/>
          </a:prstGeom>
        </p:spPr>
      </p:pic>
      <p:sp>
        <p:nvSpPr>
          <p:cNvPr id="5" name="Speech Bubble: Oval 4">
            <a:extLst>
              <a:ext uri="{FF2B5EF4-FFF2-40B4-BE49-F238E27FC236}">
                <a16:creationId xmlns:a16="http://schemas.microsoft.com/office/drawing/2014/main" id="{C15D1CE8-D9FF-432A-B748-20A5A99A7BEC}"/>
              </a:ext>
            </a:extLst>
          </p:cNvPr>
          <p:cNvSpPr/>
          <p:nvPr/>
        </p:nvSpPr>
        <p:spPr>
          <a:xfrm rot="16754052" flipV="1">
            <a:off x="3941235" y="979504"/>
            <a:ext cx="3964617" cy="5190315"/>
          </a:xfrm>
          <a:prstGeom prst="wedgeEllipseCallout">
            <a:avLst>
              <a:gd name="adj1" fmla="val -23305"/>
              <a:gd name="adj2" fmla="val 72220"/>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FE5DBEE-408A-4E9A-879D-AD39B280A207}"/>
              </a:ext>
            </a:extLst>
          </p:cNvPr>
          <p:cNvSpPr/>
          <p:nvPr/>
        </p:nvSpPr>
        <p:spPr>
          <a:xfrm>
            <a:off x="3619878" y="2697499"/>
            <a:ext cx="4977196" cy="1754326"/>
          </a:xfrm>
          <a:prstGeom prst="rect">
            <a:avLst/>
          </a:prstGeom>
        </p:spPr>
        <p:txBody>
          <a:bodyPr wrap="none">
            <a:spAutoFit/>
          </a:bodyPr>
          <a:lstStyle/>
          <a:p>
            <a:r>
              <a:rPr lang="en-GB" sz="5400" b="1" dirty="0"/>
              <a:t>Why do We </a:t>
            </a:r>
          </a:p>
          <a:p>
            <a:r>
              <a:rPr lang="en-GB" sz="5400" b="1" dirty="0"/>
              <a:t>Need Engineers?</a:t>
            </a:r>
          </a:p>
        </p:txBody>
      </p:sp>
    </p:spTree>
    <p:custDataLst>
      <p:tags r:id="rId1"/>
    </p:custDataLst>
    <p:extLst>
      <p:ext uri="{BB962C8B-B14F-4D97-AF65-F5344CB8AC3E}">
        <p14:creationId xmlns:p14="http://schemas.microsoft.com/office/powerpoint/2010/main" val="1666554197"/>
      </p:ext>
    </p:extLst>
  </p:cSld>
  <p:clrMapOvr>
    <a:masterClrMapping/>
  </p:clrMapOvr>
  <mc:AlternateContent xmlns:mc="http://schemas.openxmlformats.org/markup-compatibility/2006" xmlns:p14="http://schemas.microsoft.com/office/powerpoint/2010/main">
    <mc:Choice Requires="p14">
      <p:transition spd="slow" p14:dur="2000" advTm="2746"/>
    </mc:Choice>
    <mc:Fallback xmlns="">
      <p:transition spd="slow" advTm="27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pic>
        <p:nvPicPr>
          <p:cNvPr id="4" name="Picture 3" descr="A picture containing toy, food, shirt&#10;&#10;Description automatically generated">
            <a:extLst>
              <a:ext uri="{FF2B5EF4-FFF2-40B4-BE49-F238E27FC236}">
                <a16:creationId xmlns:a16="http://schemas.microsoft.com/office/drawing/2014/main" id="{B3652881-774F-42A1-B737-E618E2A75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74" y="1989437"/>
            <a:ext cx="4050122" cy="5724347"/>
          </a:xfrm>
          <a:prstGeom prst="rect">
            <a:avLst/>
          </a:prstGeom>
        </p:spPr>
      </p:pic>
      <p:sp>
        <p:nvSpPr>
          <p:cNvPr id="5" name="Speech Bubble: Oval 4">
            <a:extLst>
              <a:ext uri="{FF2B5EF4-FFF2-40B4-BE49-F238E27FC236}">
                <a16:creationId xmlns:a16="http://schemas.microsoft.com/office/drawing/2014/main" id="{C15D1CE8-D9FF-432A-B748-20A5A99A7BEC}"/>
              </a:ext>
            </a:extLst>
          </p:cNvPr>
          <p:cNvSpPr/>
          <p:nvPr/>
        </p:nvSpPr>
        <p:spPr>
          <a:xfrm rot="16754052" flipV="1">
            <a:off x="2899490" y="647763"/>
            <a:ext cx="5683031" cy="5971416"/>
          </a:xfrm>
          <a:prstGeom prst="wedgeEllipseCallout">
            <a:avLst>
              <a:gd name="adj1" fmla="val -26626"/>
              <a:gd name="adj2" fmla="val 64578"/>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FE5DBEE-408A-4E9A-879D-AD39B280A207}"/>
              </a:ext>
            </a:extLst>
          </p:cNvPr>
          <p:cNvSpPr/>
          <p:nvPr/>
        </p:nvSpPr>
        <p:spPr>
          <a:xfrm>
            <a:off x="3417648" y="1732156"/>
            <a:ext cx="4696286" cy="3785652"/>
          </a:xfrm>
          <a:prstGeom prst="rect">
            <a:avLst/>
          </a:prstGeom>
        </p:spPr>
        <p:txBody>
          <a:bodyPr wrap="none">
            <a:spAutoFit/>
          </a:bodyPr>
          <a:lstStyle/>
          <a:p>
            <a:r>
              <a:rPr lang="en-GB" sz="4800" b="1" dirty="0"/>
              <a:t>Engineers </a:t>
            </a:r>
          </a:p>
          <a:p>
            <a:r>
              <a:rPr lang="en-GB" sz="4800" b="1" dirty="0"/>
              <a:t>make it possible </a:t>
            </a:r>
          </a:p>
          <a:p>
            <a:r>
              <a:rPr lang="en-GB" sz="4800" b="1" dirty="0"/>
              <a:t>for people to live </a:t>
            </a:r>
          </a:p>
          <a:p>
            <a:r>
              <a:rPr lang="en-GB" sz="4800" b="1" dirty="0"/>
              <a:t>more easily and </a:t>
            </a:r>
          </a:p>
          <a:p>
            <a:r>
              <a:rPr lang="en-GB" sz="4800" b="1" dirty="0"/>
              <a:t>comfortably.</a:t>
            </a:r>
          </a:p>
        </p:txBody>
      </p:sp>
    </p:spTree>
    <p:custDataLst>
      <p:tags r:id="rId1"/>
    </p:custDataLst>
    <p:extLst>
      <p:ext uri="{BB962C8B-B14F-4D97-AF65-F5344CB8AC3E}">
        <p14:creationId xmlns:p14="http://schemas.microsoft.com/office/powerpoint/2010/main" val="1741164209"/>
      </p:ext>
    </p:extLst>
  </p:cSld>
  <p:clrMapOvr>
    <a:masterClrMapping/>
  </p:clrMapOvr>
  <mc:AlternateContent xmlns:mc="http://schemas.openxmlformats.org/markup-compatibility/2006" xmlns:p14="http://schemas.microsoft.com/office/powerpoint/2010/main">
    <mc:Choice Requires="p14">
      <p:transition spd="slow" p14:dur="2000" advTm="6268"/>
    </mc:Choice>
    <mc:Fallback xmlns="">
      <p:transition spd="slow" advTm="62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pic>
        <p:nvPicPr>
          <p:cNvPr id="4" name="Picture 3" descr="A picture containing toy, food, shirt&#10;&#10;Description automatically generated">
            <a:extLst>
              <a:ext uri="{FF2B5EF4-FFF2-40B4-BE49-F238E27FC236}">
                <a16:creationId xmlns:a16="http://schemas.microsoft.com/office/drawing/2014/main" id="{B3652881-774F-42A1-B737-E618E2A75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74" y="1989437"/>
            <a:ext cx="4050122" cy="5724347"/>
          </a:xfrm>
          <a:prstGeom prst="rect">
            <a:avLst/>
          </a:prstGeom>
        </p:spPr>
      </p:pic>
      <p:sp>
        <p:nvSpPr>
          <p:cNvPr id="5" name="Speech Bubble: Oval 4">
            <a:extLst>
              <a:ext uri="{FF2B5EF4-FFF2-40B4-BE49-F238E27FC236}">
                <a16:creationId xmlns:a16="http://schemas.microsoft.com/office/drawing/2014/main" id="{C15D1CE8-D9FF-432A-B748-20A5A99A7BEC}"/>
              </a:ext>
            </a:extLst>
          </p:cNvPr>
          <p:cNvSpPr/>
          <p:nvPr/>
        </p:nvSpPr>
        <p:spPr>
          <a:xfrm rot="16754052" flipV="1">
            <a:off x="2899490" y="647763"/>
            <a:ext cx="5683031" cy="5971416"/>
          </a:xfrm>
          <a:prstGeom prst="wedgeEllipseCallout">
            <a:avLst>
              <a:gd name="adj1" fmla="val -26626"/>
              <a:gd name="adj2" fmla="val 64578"/>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FE5DBEE-408A-4E9A-879D-AD39B280A207}"/>
              </a:ext>
            </a:extLst>
          </p:cNvPr>
          <p:cNvSpPr/>
          <p:nvPr/>
        </p:nvSpPr>
        <p:spPr>
          <a:xfrm>
            <a:off x="3306437" y="1989437"/>
            <a:ext cx="5125890" cy="3046988"/>
          </a:xfrm>
          <a:prstGeom prst="rect">
            <a:avLst/>
          </a:prstGeom>
        </p:spPr>
        <p:txBody>
          <a:bodyPr wrap="none">
            <a:spAutoFit/>
          </a:bodyPr>
          <a:lstStyle/>
          <a:p>
            <a:r>
              <a:rPr lang="en-GB" sz="4800" b="1" dirty="0"/>
              <a:t>Engineers </a:t>
            </a:r>
          </a:p>
          <a:p>
            <a:r>
              <a:rPr lang="en-GB" sz="4800" b="1" dirty="0"/>
              <a:t>enable people to </a:t>
            </a:r>
          </a:p>
          <a:p>
            <a:r>
              <a:rPr lang="en-GB" sz="4800" b="1" dirty="0"/>
              <a:t>do more, with </a:t>
            </a:r>
          </a:p>
          <a:p>
            <a:r>
              <a:rPr lang="en-GB" sz="4800" b="1" dirty="0"/>
              <a:t>greater confidence,</a:t>
            </a:r>
          </a:p>
        </p:txBody>
      </p:sp>
    </p:spTree>
    <p:custDataLst>
      <p:tags r:id="rId1"/>
    </p:custDataLst>
    <p:extLst>
      <p:ext uri="{BB962C8B-B14F-4D97-AF65-F5344CB8AC3E}">
        <p14:creationId xmlns:p14="http://schemas.microsoft.com/office/powerpoint/2010/main" val="1805343173"/>
      </p:ext>
    </p:extLst>
  </p:cSld>
  <p:clrMapOvr>
    <a:masterClrMapping/>
  </p:clrMapOvr>
  <mc:AlternateContent xmlns:mc="http://schemas.openxmlformats.org/markup-compatibility/2006" xmlns:p14="http://schemas.microsoft.com/office/powerpoint/2010/main">
    <mc:Choice Requires="p14">
      <p:transition spd="slow" p14:dur="2000" advTm="4166"/>
    </mc:Choice>
    <mc:Fallback xmlns="">
      <p:transition spd="slow" advTm="41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pic>
        <p:nvPicPr>
          <p:cNvPr id="4" name="Picture 3" descr="A picture containing toy, food, shirt&#10;&#10;Description automatically generated">
            <a:extLst>
              <a:ext uri="{FF2B5EF4-FFF2-40B4-BE49-F238E27FC236}">
                <a16:creationId xmlns:a16="http://schemas.microsoft.com/office/drawing/2014/main" id="{B3652881-774F-42A1-B737-E618E2A75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74" y="1989437"/>
            <a:ext cx="4050122" cy="5724347"/>
          </a:xfrm>
          <a:prstGeom prst="rect">
            <a:avLst/>
          </a:prstGeom>
        </p:spPr>
      </p:pic>
      <p:sp>
        <p:nvSpPr>
          <p:cNvPr id="5" name="Speech Bubble: Oval 4">
            <a:extLst>
              <a:ext uri="{FF2B5EF4-FFF2-40B4-BE49-F238E27FC236}">
                <a16:creationId xmlns:a16="http://schemas.microsoft.com/office/drawing/2014/main" id="{C15D1CE8-D9FF-432A-B748-20A5A99A7BEC}"/>
              </a:ext>
            </a:extLst>
          </p:cNvPr>
          <p:cNvSpPr/>
          <p:nvPr/>
        </p:nvSpPr>
        <p:spPr>
          <a:xfrm rot="16754052" flipV="1">
            <a:off x="2899490" y="662624"/>
            <a:ext cx="5683031" cy="5971416"/>
          </a:xfrm>
          <a:prstGeom prst="wedgeEllipseCallout">
            <a:avLst>
              <a:gd name="adj1" fmla="val -26626"/>
              <a:gd name="adj2" fmla="val 64578"/>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7FE5DBEE-408A-4E9A-879D-AD39B280A207}"/>
              </a:ext>
            </a:extLst>
          </p:cNvPr>
          <p:cNvSpPr/>
          <p:nvPr/>
        </p:nvSpPr>
        <p:spPr>
          <a:xfrm>
            <a:off x="3528859" y="2124838"/>
            <a:ext cx="5054589" cy="3046988"/>
          </a:xfrm>
          <a:prstGeom prst="rect">
            <a:avLst/>
          </a:prstGeom>
        </p:spPr>
        <p:txBody>
          <a:bodyPr wrap="none">
            <a:spAutoFit/>
          </a:bodyPr>
          <a:lstStyle/>
          <a:p>
            <a:r>
              <a:rPr lang="en-GB" sz="4800" b="1" dirty="0"/>
              <a:t>less effort, less </a:t>
            </a:r>
          </a:p>
          <a:p>
            <a:r>
              <a:rPr lang="en-GB" sz="4800" b="1" dirty="0"/>
              <a:t>consumption of </a:t>
            </a:r>
          </a:p>
          <a:p>
            <a:r>
              <a:rPr lang="en-GB" sz="4800" b="1" dirty="0"/>
              <a:t>material resources </a:t>
            </a:r>
          </a:p>
          <a:p>
            <a:r>
              <a:rPr lang="en-GB" sz="4800" b="1" dirty="0"/>
              <a:t>and less energy. </a:t>
            </a:r>
          </a:p>
        </p:txBody>
      </p:sp>
    </p:spTree>
    <p:custDataLst>
      <p:tags r:id="rId1"/>
    </p:custDataLst>
    <p:extLst>
      <p:ext uri="{BB962C8B-B14F-4D97-AF65-F5344CB8AC3E}">
        <p14:creationId xmlns:p14="http://schemas.microsoft.com/office/powerpoint/2010/main" val="1967986239"/>
      </p:ext>
    </p:extLst>
  </p:cSld>
  <p:clrMapOvr>
    <a:masterClrMapping/>
  </p:clrMapOvr>
  <mc:AlternateContent xmlns:mc="http://schemas.openxmlformats.org/markup-compatibility/2006" xmlns:p14="http://schemas.microsoft.com/office/powerpoint/2010/main">
    <mc:Choice Requires="p14">
      <p:transition spd="slow" p14:dur="2000" advTm="11833"/>
    </mc:Choice>
    <mc:Fallback xmlns="">
      <p:transition spd="slow" advTm="118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5" name="Rectangle 4">
            <a:extLst>
              <a:ext uri="{FF2B5EF4-FFF2-40B4-BE49-F238E27FC236}">
                <a16:creationId xmlns:a16="http://schemas.microsoft.com/office/drawing/2014/main" id="{A95F415B-9C9C-414E-8499-3A4BE11A8606}"/>
              </a:ext>
            </a:extLst>
          </p:cNvPr>
          <p:cNvSpPr/>
          <p:nvPr/>
        </p:nvSpPr>
        <p:spPr>
          <a:xfrm>
            <a:off x="2970099" y="161608"/>
            <a:ext cx="6071149" cy="830997"/>
          </a:xfrm>
          <a:prstGeom prst="rect">
            <a:avLst/>
          </a:prstGeom>
        </p:spPr>
        <p:txBody>
          <a:bodyPr wrap="none">
            <a:spAutoFit/>
          </a:bodyPr>
          <a:lstStyle/>
          <a:p>
            <a:pPr lvl="0" defTabSz="914400">
              <a:defRPr/>
            </a:pPr>
            <a:r>
              <a:rPr lang="en-GB" sz="4800" b="1" dirty="0">
                <a:solidFill>
                  <a:schemeClr val="bg1"/>
                </a:solidFill>
              </a:rPr>
              <a:t>The Future Energy Mix </a:t>
            </a:r>
          </a:p>
        </p:txBody>
      </p:sp>
      <p:pic>
        <p:nvPicPr>
          <p:cNvPr id="2" name="Online Media 1" title="The Future Energy Mix">
            <a:hlinkClick r:id="" action="ppaction://media"/>
            <a:extLst>
              <a:ext uri="{FF2B5EF4-FFF2-40B4-BE49-F238E27FC236}">
                <a16:creationId xmlns:a16="http://schemas.microsoft.com/office/drawing/2014/main" id="{C45BE259-D46C-4460-AD6F-ECAC2992ACFB}"/>
              </a:ext>
            </a:extLst>
          </p:cNvPr>
          <p:cNvPicPr>
            <a:picLocks noRot="1" noChangeAspect="1"/>
          </p:cNvPicPr>
          <p:nvPr>
            <a:videoFile r:link="rId2"/>
          </p:nvPr>
        </p:nvPicPr>
        <p:blipFill>
          <a:blip r:embed="rId6"/>
          <a:stretch>
            <a:fillRect/>
          </a:stretch>
        </p:blipFill>
        <p:spPr>
          <a:xfrm>
            <a:off x="183378" y="1566640"/>
            <a:ext cx="8817184" cy="4959666"/>
          </a:xfrm>
          <a:prstGeom prst="snip2DiagRect">
            <a:avLst/>
          </a:prstGeom>
          <a:ln w="76200">
            <a:solidFill>
              <a:schemeClr val="bg1"/>
            </a:solidFill>
          </a:ln>
        </p:spPr>
      </p:pic>
    </p:spTree>
    <p:custDataLst>
      <p:tags r:id="rId1"/>
    </p:custDataLst>
    <p:extLst>
      <p:ext uri="{BB962C8B-B14F-4D97-AF65-F5344CB8AC3E}">
        <p14:creationId xmlns:p14="http://schemas.microsoft.com/office/powerpoint/2010/main" val="1197090263"/>
      </p:ext>
    </p:extLst>
  </p:cSld>
  <p:clrMapOvr>
    <a:masterClrMapping/>
  </p:clrMapOvr>
  <mc:AlternateContent xmlns:mc="http://schemas.openxmlformats.org/markup-compatibility/2006" xmlns:p14="http://schemas.microsoft.com/office/powerpoint/2010/main">
    <mc:Choice Requires="p14">
      <p:transition spd="slow" p14:dur="2000" advTm="163091"/>
    </mc:Choice>
    <mc:Fallback xmlns="">
      <p:transition spd="slow" advTm="163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E180D4A7-C9FB-4DFB-919C-405C955672EB}">
      <p14:showEvtLst xmlns:p14="http://schemas.microsoft.com/office/powerpoint/2010/main">
        <p14:playEvt time="3334" objId="4"/>
        <p14:triggerEvt type="onClick" time="3334" objId="4"/>
        <p14:stopEvt time="162670"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pic>
        <p:nvPicPr>
          <p:cNvPr id="4" name="Picture 3" descr="A picture containing toy, food, shirt&#10;&#10;Description automatically generated">
            <a:extLst>
              <a:ext uri="{FF2B5EF4-FFF2-40B4-BE49-F238E27FC236}">
                <a16:creationId xmlns:a16="http://schemas.microsoft.com/office/drawing/2014/main" id="{621279FD-B5C6-4FE6-939B-F251E6DF74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5197" y="2823210"/>
            <a:ext cx="3121277" cy="4526280"/>
          </a:xfrm>
          <a:prstGeom prst="rect">
            <a:avLst/>
          </a:prstGeom>
        </p:spPr>
      </p:pic>
      <p:sp>
        <p:nvSpPr>
          <p:cNvPr id="5" name="Speech Bubble: Oval 4">
            <a:extLst>
              <a:ext uri="{FF2B5EF4-FFF2-40B4-BE49-F238E27FC236}">
                <a16:creationId xmlns:a16="http://schemas.microsoft.com/office/drawing/2014/main" id="{81D94AE7-2A69-41CD-A7D2-4E7507577455}"/>
              </a:ext>
            </a:extLst>
          </p:cNvPr>
          <p:cNvSpPr/>
          <p:nvPr/>
        </p:nvSpPr>
        <p:spPr>
          <a:xfrm rot="16754052" flipV="1">
            <a:off x="3915133" y="649973"/>
            <a:ext cx="3472417" cy="4957551"/>
          </a:xfrm>
          <a:prstGeom prst="wedgeEllipseCallout">
            <a:avLst>
              <a:gd name="adj1" fmla="val -66610"/>
              <a:gd name="adj2" fmla="val 75093"/>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A6DF099-8DEC-4D70-9D0E-F79FF99007CE}"/>
              </a:ext>
            </a:extLst>
          </p:cNvPr>
          <p:cNvSpPr/>
          <p:nvPr/>
        </p:nvSpPr>
        <p:spPr>
          <a:xfrm>
            <a:off x="3726775" y="2505670"/>
            <a:ext cx="4039888" cy="923330"/>
          </a:xfrm>
          <a:prstGeom prst="rect">
            <a:avLst/>
          </a:prstGeom>
        </p:spPr>
        <p:txBody>
          <a:bodyPr wrap="none">
            <a:spAutoFit/>
          </a:bodyPr>
          <a:lstStyle/>
          <a:p>
            <a:r>
              <a:rPr lang="en-GB" sz="5400" b="1" dirty="0"/>
              <a:t>Activity time:</a:t>
            </a:r>
          </a:p>
        </p:txBody>
      </p:sp>
    </p:spTree>
    <p:custDataLst>
      <p:tags r:id="rId1"/>
    </p:custDataLst>
    <p:extLst>
      <p:ext uri="{BB962C8B-B14F-4D97-AF65-F5344CB8AC3E}">
        <p14:creationId xmlns:p14="http://schemas.microsoft.com/office/powerpoint/2010/main" val="3155910458"/>
      </p:ext>
    </p:extLst>
  </p:cSld>
  <p:clrMapOvr>
    <a:masterClrMapping/>
  </p:clrMapOvr>
  <mc:AlternateContent xmlns:mc="http://schemas.openxmlformats.org/markup-compatibility/2006" xmlns:p14="http://schemas.microsoft.com/office/powerpoint/2010/main">
    <mc:Choice Requires="p14">
      <p:transition spd="slow" p14:dur="2000" advTm="5436"/>
    </mc:Choice>
    <mc:Fallback xmlns="">
      <p:transition spd="slow" advTm="54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0D59F3C7-7946-4A0E-9D0A-11FD53BBA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61275">
            <a:off x="2182991" y="583974"/>
            <a:ext cx="3717832" cy="5300589"/>
          </a:xfrm>
          <a:prstGeom prst="rect">
            <a:avLst/>
          </a:prstGeom>
        </p:spPr>
      </p:pic>
      <p:pic>
        <p:nvPicPr>
          <p:cNvPr id="9" name="Picture 8" descr="A close up of a map&#10;&#10;Description automatically generated">
            <a:extLst>
              <a:ext uri="{FF2B5EF4-FFF2-40B4-BE49-F238E27FC236}">
                <a16:creationId xmlns:a16="http://schemas.microsoft.com/office/drawing/2014/main" id="{586E87ED-DBAC-426C-9612-6B903BD698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945" y="1419726"/>
            <a:ext cx="3802962" cy="5300589"/>
          </a:xfrm>
          <a:prstGeom prst="rect">
            <a:avLst/>
          </a:prstGeom>
        </p:spPr>
      </p:pic>
      <p:pic>
        <p:nvPicPr>
          <p:cNvPr id="12" name="Picture 11" descr="A screenshot of a map&#10;&#10;Description automatically generated">
            <a:extLst>
              <a:ext uri="{FF2B5EF4-FFF2-40B4-BE49-F238E27FC236}">
                <a16:creationId xmlns:a16="http://schemas.microsoft.com/office/drawing/2014/main" id="{174AA8BF-444D-4AF8-80B8-84173A17F1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410946">
            <a:off x="3809420" y="899233"/>
            <a:ext cx="3759414" cy="5367003"/>
          </a:xfrm>
          <a:prstGeom prst="rect">
            <a:avLst/>
          </a:prstGeom>
        </p:spPr>
      </p:pic>
      <p:pic>
        <p:nvPicPr>
          <p:cNvPr id="14" name="Picture 13" descr="A close up of a map&#10;&#10;Description automatically generated">
            <a:extLst>
              <a:ext uri="{FF2B5EF4-FFF2-40B4-BE49-F238E27FC236}">
                <a16:creationId xmlns:a16="http://schemas.microsoft.com/office/drawing/2014/main" id="{AAFD8AA7-CEB0-4267-9035-EA06B4AE2C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82019">
            <a:off x="4543420" y="932439"/>
            <a:ext cx="3683461" cy="5300590"/>
          </a:xfrm>
          <a:prstGeom prst="rect">
            <a:avLst/>
          </a:prstGeom>
        </p:spPr>
      </p:pic>
    </p:spTree>
    <p:custDataLst>
      <p:tags r:id="rId1"/>
    </p:custDataLst>
    <p:extLst>
      <p:ext uri="{BB962C8B-B14F-4D97-AF65-F5344CB8AC3E}">
        <p14:creationId xmlns:p14="http://schemas.microsoft.com/office/powerpoint/2010/main" val="1490756843"/>
      </p:ext>
    </p:extLst>
  </p:cSld>
  <p:clrMapOvr>
    <a:masterClrMapping/>
  </p:clrMapOvr>
  <mc:AlternateContent xmlns:mc="http://schemas.openxmlformats.org/markup-compatibility/2006" xmlns:p14="http://schemas.microsoft.com/office/powerpoint/2010/main">
    <mc:Choice Requires="p14">
      <p:transition spd="slow" p14:dur="2000" advTm="11570"/>
    </mc:Choice>
    <mc:Fallback xmlns="">
      <p:transition spd="slow" advTm="115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F1848CDC-B52E-4218-8523-00F10E5D6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6" name="Rectangle 5">
            <a:extLst>
              <a:ext uri="{FF2B5EF4-FFF2-40B4-BE49-F238E27FC236}">
                <a16:creationId xmlns:a16="http://schemas.microsoft.com/office/drawing/2014/main" id="{2A6DF099-8DEC-4D70-9D0E-F79FF99007CE}"/>
              </a:ext>
            </a:extLst>
          </p:cNvPr>
          <p:cNvSpPr/>
          <p:nvPr/>
        </p:nvSpPr>
        <p:spPr>
          <a:xfrm>
            <a:off x="3039764" y="237434"/>
            <a:ext cx="5758247" cy="923330"/>
          </a:xfrm>
          <a:prstGeom prst="rect">
            <a:avLst/>
          </a:prstGeom>
        </p:spPr>
        <p:txBody>
          <a:bodyPr wrap="square">
            <a:spAutoFit/>
          </a:bodyPr>
          <a:lstStyle/>
          <a:p>
            <a:r>
              <a:rPr lang="en-GB" sz="5400" b="1" dirty="0">
                <a:solidFill>
                  <a:schemeClr val="bg1"/>
                </a:solidFill>
              </a:rPr>
              <a:t>Staying Safe Online</a:t>
            </a:r>
          </a:p>
        </p:txBody>
      </p:sp>
      <p:sp>
        <p:nvSpPr>
          <p:cNvPr id="2" name="Rectangle 1">
            <a:extLst>
              <a:ext uri="{FF2B5EF4-FFF2-40B4-BE49-F238E27FC236}">
                <a16:creationId xmlns:a16="http://schemas.microsoft.com/office/drawing/2014/main" id="{42160768-0BC9-4167-BA10-6C968D007378}"/>
              </a:ext>
            </a:extLst>
          </p:cNvPr>
          <p:cNvSpPr/>
          <p:nvPr/>
        </p:nvSpPr>
        <p:spPr>
          <a:xfrm>
            <a:off x="1044146" y="1398198"/>
            <a:ext cx="7055708" cy="1477328"/>
          </a:xfrm>
          <a:prstGeom prst="rect">
            <a:avLst/>
          </a:prstGeom>
        </p:spPr>
        <p:txBody>
          <a:bodyPr wrap="square">
            <a:spAutoFit/>
          </a:bodyPr>
          <a:lstStyle/>
          <a:p>
            <a:r>
              <a:rPr lang="en-GB" sz="3600" b="1" dirty="0"/>
              <a:t>There are lots of fun and interesting things you can do on the internet.</a:t>
            </a:r>
          </a:p>
          <a:p>
            <a:r>
              <a:rPr lang="en-GB" b="1" dirty="0"/>
              <a:t> </a:t>
            </a:r>
          </a:p>
        </p:txBody>
      </p:sp>
      <p:pic>
        <p:nvPicPr>
          <p:cNvPr id="8" name="Picture 7" descr="A close up of a computer&#10;&#10;Description automatically generated">
            <a:extLst>
              <a:ext uri="{FF2B5EF4-FFF2-40B4-BE49-F238E27FC236}">
                <a16:creationId xmlns:a16="http://schemas.microsoft.com/office/drawing/2014/main" id="{569D2762-9F2C-4CF0-A086-AFE2D4797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15922" y="3982475"/>
            <a:ext cx="1882089" cy="2576512"/>
          </a:xfrm>
          <a:prstGeom prst="rect">
            <a:avLst/>
          </a:prstGeom>
        </p:spPr>
      </p:pic>
      <p:sp>
        <p:nvSpPr>
          <p:cNvPr id="10" name="Rectangle 9">
            <a:extLst>
              <a:ext uri="{FF2B5EF4-FFF2-40B4-BE49-F238E27FC236}">
                <a16:creationId xmlns:a16="http://schemas.microsoft.com/office/drawing/2014/main" id="{5F45CA92-547B-4345-9C24-B6DC21575B7C}"/>
              </a:ext>
            </a:extLst>
          </p:cNvPr>
          <p:cNvSpPr/>
          <p:nvPr/>
        </p:nvSpPr>
        <p:spPr>
          <a:xfrm>
            <a:off x="474073" y="2958001"/>
            <a:ext cx="5969807" cy="3600986"/>
          </a:xfrm>
          <a:prstGeom prst="rect">
            <a:avLst/>
          </a:prstGeom>
          <a:solidFill>
            <a:srgbClr val="FFFFFF">
              <a:alpha val="80000"/>
            </a:srgbClr>
          </a:solidFill>
        </p:spPr>
        <p:txBody>
          <a:bodyPr wrap="square">
            <a:spAutoFit/>
          </a:bodyPr>
          <a:lstStyle/>
          <a:p>
            <a:pPr lvl="0" defTabSz="914400">
              <a:defRPr/>
            </a:pPr>
            <a:r>
              <a:rPr lang="en-GB" sz="3600" b="1" dirty="0"/>
              <a:t>Tips to Stay Safe Online</a:t>
            </a:r>
          </a:p>
          <a:p>
            <a:pPr marL="285750" lvl="0" indent="-285750" defTabSz="914400">
              <a:buFont typeface="Arial" panose="020B0604020202020204" pitchFamily="34" charset="0"/>
              <a:buChar char="•"/>
              <a:defRPr/>
            </a:pPr>
            <a:r>
              <a:rPr lang="en-GB" sz="2400" b="1" dirty="0"/>
              <a:t>Think before you post.</a:t>
            </a:r>
          </a:p>
          <a:p>
            <a:pPr marL="285750" lvl="0" indent="-285750" defTabSz="914400">
              <a:buFont typeface="Arial" panose="020B0604020202020204" pitchFamily="34" charset="0"/>
              <a:buChar char="•"/>
              <a:defRPr/>
            </a:pPr>
            <a:r>
              <a:rPr lang="en-GB" sz="2400" b="1" dirty="0"/>
              <a:t>Don’t share personal details.</a:t>
            </a:r>
          </a:p>
          <a:p>
            <a:pPr marL="285750" lvl="0" indent="-285750" defTabSz="914400">
              <a:buFont typeface="Arial" panose="020B0604020202020204" pitchFamily="34" charset="0"/>
              <a:buChar char="•"/>
              <a:defRPr/>
            </a:pPr>
            <a:r>
              <a:rPr lang="en-GB" sz="2400" b="1" dirty="0"/>
              <a:t>Watch out for phishing and scams.</a:t>
            </a:r>
          </a:p>
          <a:p>
            <a:pPr marL="285750" lvl="0" indent="-285750" defTabSz="914400">
              <a:buFont typeface="Arial" panose="020B0604020202020204" pitchFamily="34" charset="0"/>
              <a:buChar char="•"/>
              <a:defRPr/>
            </a:pPr>
            <a:r>
              <a:rPr lang="en-GB" sz="2400" b="1" dirty="0"/>
              <a:t>Think about who you’re talking to.</a:t>
            </a:r>
          </a:p>
          <a:p>
            <a:pPr marL="285750" lvl="0" indent="-285750" defTabSz="914400">
              <a:buFont typeface="Arial" panose="020B0604020202020204" pitchFamily="34" charset="0"/>
              <a:buChar char="•"/>
              <a:defRPr/>
            </a:pPr>
            <a:r>
              <a:rPr lang="en-GB" sz="2400" b="1" dirty="0"/>
              <a:t>Think about what you’re looking at.</a:t>
            </a:r>
          </a:p>
          <a:p>
            <a:pPr marL="285750" lvl="0" indent="-285750" defTabSz="914400">
              <a:buFont typeface="Arial" panose="020B0604020202020204" pitchFamily="34" charset="0"/>
              <a:buChar char="•"/>
              <a:defRPr/>
            </a:pPr>
            <a:r>
              <a:rPr lang="en-GB" sz="2400" b="1" dirty="0"/>
              <a:t>Keep your device secure.</a:t>
            </a:r>
          </a:p>
          <a:p>
            <a:pPr marL="285750" lvl="0" indent="-285750" defTabSz="914400">
              <a:buFont typeface="Arial" panose="020B0604020202020204" pitchFamily="34" charset="0"/>
              <a:buChar char="•"/>
              <a:defRPr/>
            </a:pPr>
            <a:r>
              <a:rPr lang="en-GB" sz="2400" b="1" dirty="0"/>
              <a:t>Never give out your password.</a:t>
            </a:r>
          </a:p>
          <a:p>
            <a:pPr marL="285750" lvl="0" indent="-285750" defTabSz="914400">
              <a:buFont typeface="Arial" panose="020B0604020202020204" pitchFamily="34" charset="0"/>
              <a:buChar char="•"/>
              <a:defRPr/>
            </a:pPr>
            <a:r>
              <a:rPr lang="en-GB" sz="2400" b="1" dirty="0"/>
              <a:t>Cover your webcam.</a:t>
            </a:r>
          </a:p>
        </p:txBody>
      </p:sp>
    </p:spTree>
    <p:custDataLst>
      <p:tags r:id="rId1"/>
    </p:custDataLst>
    <p:extLst>
      <p:ext uri="{BB962C8B-B14F-4D97-AF65-F5344CB8AC3E}">
        <p14:creationId xmlns:p14="http://schemas.microsoft.com/office/powerpoint/2010/main" val="3070921877"/>
      </p:ext>
    </p:extLst>
  </p:cSld>
  <p:clrMapOvr>
    <a:masterClrMapping/>
  </p:clrMapOvr>
  <mc:AlternateContent xmlns:mc="http://schemas.openxmlformats.org/markup-compatibility/2006" xmlns:p14="http://schemas.microsoft.com/office/powerpoint/2010/main">
    <mc:Choice Requires="p14">
      <p:transition spd="slow" p14:dur="2000" advTm="12961"/>
    </mc:Choice>
    <mc:Fallback xmlns="">
      <p:transition spd="slow" advTm="1296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TotalTime>
  <Words>998</Words>
  <Application>Microsoft Office PowerPoint</Application>
  <PresentationFormat>On-screen Show (4:3)</PresentationFormat>
  <Paragraphs>111</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&amp;quot</vt:lpstr>
      <vt:lpstr>Arial</vt:lpstr>
      <vt:lpstr>Calibri</vt:lpstr>
      <vt:lpstr>Calibri Light</vt:lpstr>
      <vt:lpstr>VAG 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Wale</dc:creator>
  <cp:lastModifiedBy>Reyan Brown</cp:lastModifiedBy>
  <cp:revision>32</cp:revision>
  <dcterms:created xsi:type="dcterms:W3CDTF">2020-05-26T14:41:30Z</dcterms:created>
  <dcterms:modified xsi:type="dcterms:W3CDTF">2020-11-26T14:26:49Z</dcterms:modified>
</cp:coreProperties>
</file>