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media/image9.jpg" ContentType="image/png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61" r:id="rId3"/>
    <p:sldId id="264" r:id="rId4"/>
    <p:sldId id="270" r:id="rId5"/>
    <p:sldId id="271" r:id="rId6"/>
    <p:sldId id="272" r:id="rId7"/>
    <p:sldId id="273" r:id="rId8"/>
    <p:sldId id="265" r:id="rId9"/>
    <p:sldId id="267" r:id="rId10"/>
    <p:sldId id="266" r:id="rId11"/>
    <p:sldId id="268" r:id="rId12"/>
    <p:sldId id="276" r:id="rId13"/>
    <p:sldId id="275" r:id="rId14"/>
    <p:sldId id="274" r:id="rId15"/>
    <p:sldId id="277" r:id="rId16"/>
    <p:sldId id="27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3" autoAdjust="0"/>
    <p:restoredTop sz="47239" autoAdjust="0"/>
  </p:normalViewPr>
  <p:slideViewPr>
    <p:cSldViewPr snapToGrid="0">
      <p:cViewPr varScale="1">
        <p:scale>
          <a:sx n="40" d="100"/>
          <a:sy n="40" d="100"/>
        </p:scale>
        <p:origin x="2611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0A6E6-6F54-4A06-901B-F3BF0156AA30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AD4D-587D-4102-8B8B-91180A12F3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55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Understand Stores of Energy Section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5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The ability or potential to do work is transferred.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On a windy day the kinetic or movement energy that is in the air turns the blades of the wind turbine which transfers the ability to do work into electricity.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Electricity can pass all the way into our homes where it can be transferred by an electric heater into heat energy to warm us on a cold day.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6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resources are the different ways of supplying the energy we need.</a:t>
            </a:r>
          </a:p>
          <a:p>
            <a:pPr lvl="0"/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lives rely on more and more energy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enough energy to power society now and in the future is a big challenge that engineers will have to solve.</a:t>
            </a:r>
          </a:p>
          <a:p>
            <a:pPr lvl="0"/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pPr lvl="0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1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Renewable/non-renewable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Renewable energy is energy that is collected from resources that will never run out or which are replaced by nature in less than a human lifetime.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Click: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Non-renewable energy is energy collected from resources that cannot be replaced when they are used up, such as oil, natural gas or coal.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You're now ready to complete task one, </a:t>
            </a:r>
            <a:r>
              <a:rPr lang="en-GB" i="0" dirty="0"/>
              <a:t>Energy Stores 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509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Task one: Using what you know about energy stores and energy sources, and your own research from </a:t>
            </a:r>
            <a:r>
              <a:rPr lang="en-GB" dirty="0"/>
              <a:t>Part 2, “</a:t>
            </a:r>
            <a:r>
              <a:rPr lang="en-GB" sz="1200" b="1" dirty="0"/>
              <a:t>Why do We Need Engineers?” </a:t>
            </a:r>
            <a:r>
              <a:rPr lang="en-GB" sz="1200" b="1" dirty="0"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complete the table on worksheet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406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Task one: Using what you know now about energy stores and energy sources, and your own research from </a:t>
            </a:r>
            <a:r>
              <a:rPr lang="en-GB" dirty="0"/>
              <a:t>Part 2, “</a:t>
            </a:r>
            <a:r>
              <a:rPr lang="en-GB" sz="1200" b="1" dirty="0"/>
              <a:t>Why do We Need Engineers?” </a:t>
            </a:r>
            <a:r>
              <a:rPr lang="en-GB" sz="1200" b="1" dirty="0"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complete the table on worksheet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72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Task one: Using what you know now about energy stores and energy sources, and your own research from </a:t>
            </a:r>
            <a:r>
              <a:rPr lang="en-GB" dirty="0"/>
              <a:t>Part 2, “</a:t>
            </a:r>
            <a:r>
              <a:rPr lang="en-GB" sz="1200" b="1" dirty="0"/>
              <a:t>Why do We Need Engineers?”</a:t>
            </a:r>
            <a:r>
              <a:rPr lang="en-GB" sz="1200" b="1" dirty="0">
                <a:latin typeface="Arial Rounded MT Bold" panose="020F0704030504030204" pitchFamily="34" charset="0"/>
                <a:ea typeface="Arial" panose="020B0604020202020204" pitchFamily="34" charset="0"/>
              </a:rPr>
              <a:t>, </a:t>
            </a:r>
            <a:r>
              <a:rPr lang="en-GB" sz="1200" b="0" dirty="0">
                <a:latin typeface="Arial Rounded MT Bold" panose="020F0704030504030204" pitchFamily="34" charset="0"/>
                <a:ea typeface="Arial" panose="020B0604020202020204" pitchFamily="34" charset="0"/>
              </a:rPr>
              <a:t>complete the table on worksheet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09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40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</a:t>
            </a:r>
            <a:r>
              <a:rPr lang="en-GB" sz="1200" b="1" dirty="0"/>
              <a:t>What is Energy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Allow students time to respond.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62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the students that energy is the ability to do work.</a:t>
            </a: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0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to the students that we can describe energy as being in different stores.  </a:t>
            </a:r>
          </a:p>
          <a:p>
            <a:endParaRPr lang="en-GB" dirty="0"/>
          </a:p>
          <a:p>
            <a:r>
              <a:rPr lang="en-GB" dirty="0"/>
              <a:t>Energy is represented as the store of the potential to do work.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51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there are lots of ways to store energy to store the potential to do work.</a:t>
            </a:r>
          </a:p>
          <a:p>
            <a:endParaRPr lang="en-GB" dirty="0"/>
          </a:p>
          <a:p>
            <a:r>
              <a:rPr lang="en-GB" dirty="0"/>
              <a:t>Energy can be stored or transferred but cannot be used up as that store of energy is not actually a physical thing.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8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to students that you are going to introduce to them the eight energy stores.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Magnetic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stored when like poles are pushed closer together or when unlike poles are pulled further apart.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(Fridge magnets, compasses and maglev trains which use magnetic levitation).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Thermal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most cases this is the vibrations of the particles in the object. In hotter objects, the particles vibrate faster.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human body, hot coffees, stoves or hobs. Also: ice particles vibrate slower, but still have energy).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store associated with chemical bonds, such as those between molecules.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(Food, muscles, electrical cells).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Kinetic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associated with a moving object.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(Runners, busses, comets).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Electrostatic (Electrical)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stored when like charges are moved closer together or when unlike charges are pulled further apart.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Thunderclouds, Van De Graaff generators).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stored when an object is stretched, squashed or twisted.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(Drawn catapults, compressed springs, inflated balloons).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Gravitational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associated with an object at height.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(Aeroplanes, kites, mugs on a table).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dirty="0"/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energy associated with nuclear interactions.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(Nuclear fusion of hydrogen and helium in the Sun, Uranium-245 undergoing fission).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4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to the students that there are two more energy stores that are represented by movement of energy.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mechanical wave - acts as storage for both potential and kinetic energy.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an object or surface is forced to move it vibrates releasing sound energy.  Sound energy is a kinetic energy in the form of a wave.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defined as a form of electromagnetic radiation – it is a kind of kinetic energy with the ability to make types of light visible to human eyes.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energy is also known as radiant energy and can come from the sun, a lightbulb, a glow-worm and even fire.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32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Remind the students that energy cannot be created or destroyed.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can now see that there are lots of ways to store energy to store the potential to do work.</a:t>
            </a:r>
          </a:p>
          <a:p>
            <a:endParaRPr lang="en-GB" dirty="0"/>
          </a:p>
          <a:p>
            <a:r>
              <a:rPr lang="en-GB" dirty="0"/>
              <a:t>As well as energy being stored it can be transferred but cannot be used up, that store of energy is not actually a physical thing.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36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That ability to do work is a change in matter and we see that as movement all around us all of the time.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If you take a moment to look around, energy is present everywhere, cars move thanks to energy, and you get hot on a sunny day thanks to energy.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Click: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We can walk, run and jump, thanks to the energy we get from food.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Energy can't be lost or made the ability or potential to do work is transferred.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On a windy day the kinetic or movement energy that is in the air turns the blades of the wind turbine which transfers the ability to do work into electricity.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Electricity can pass all the way into our homes where it can be transferred by an electric heater into heat energy to warm us on a cold day.</a:t>
            </a:r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Click (Next slide):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AAD4D-587D-4102-8B8B-91180A12F3F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16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4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7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7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1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26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6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8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F7FC-D8AA-4CAA-9DBA-3F0920F7C18A}" type="datetimeFigureOut">
              <a:rPr lang="en-GB" smtClean="0"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B467-996A-4211-A217-261559FFDC1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7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16.png"/><Relationship Id="rId2" Type="http://schemas.microsoft.com/office/2007/relationships/media" Target="../media/media1.m4a"/><Relationship Id="rId1" Type="http://schemas.openxmlformats.org/officeDocument/2006/relationships/tags" Target="../tags/tag10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C80026D-AF5F-424D-A1E6-8F102ACD0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A4300C-3AAD-481D-A519-1B0BF24E4812}"/>
              </a:ext>
            </a:extLst>
          </p:cNvPr>
          <p:cNvSpPr txBox="1"/>
          <p:nvPr/>
        </p:nvSpPr>
        <p:spPr>
          <a:xfrm>
            <a:off x="5093007" y="6048516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VAG Rounded" panose="02000403040000020004" pitchFamily="2" charset="0"/>
              </a:rPr>
              <a:t>tomorrowsengineers.org.uk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114FA-8306-45C4-BED2-7952EAF9352D}"/>
              </a:ext>
            </a:extLst>
          </p:cNvPr>
          <p:cNvSpPr/>
          <p:nvPr/>
        </p:nvSpPr>
        <p:spPr>
          <a:xfrm>
            <a:off x="389156" y="4905218"/>
            <a:ext cx="8365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Understand Stores of 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81B186-1006-43D5-B708-55818B706AC2}"/>
              </a:ext>
            </a:extLst>
          </p:cNvPr>
          <p:cNvSpPr/>
          <p:nvPr/>
        </p:nvSpPr>
        <p:spPr>
          <a:xfrm>
            <a:off x="389156" y="5705801"/>
            <a:ext cx="2996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Section 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7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0"/>
    </mc:Choice>
    <mc:Fallback xmlns="">
      <p:transition spd="slow" advTm="59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A82B4-DC49-4E78-8A32-4E0B9AB20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757" y="4235309"/>
            <a:ext cx="6486525" cy="2276475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AA315331-33D1-44F6-9E4A-7CBD5750A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946" y="2622691"/>
            <a:ext cx="3170306" cy="448083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4A45FB7-D2CF-4646-AA98-0077BC2CBF76}"/>
              </a:ext>
            </a:extLst>
          </p:cNvPr>
          <p:cNvSpPr/>
          <p:nvPr/>
        </p:nvSpPr>
        <p:spPr>
          <a:xfrm rot="15617142" flipV="1">
            <a:off x="3804048" y="-309830"/>
            <a:ext cx="3270304" cy="5019842"/>
          </a:xfrm>
          <a:prstGeom prst="wedgeEllipseCallout">
            <a:avLst>
              <a:gd name="adj1" fmla="val -51381"/>
              <a:gd name="adj2" fmla="val 88364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1163D-519D-456F-98DF-3A3001944F6B}"/>
              </a:ext>
            </a:extLst>
          </p:cNvPr>
          <p:cNvSpPr/>
          <p:nvPr/>
        </p:nvSpPr>
        <p:spPr>
          <a:xfrm>
            <a:off x="3281423" y="132682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4000" b="1" dirty="0"/>
              <a:t>The ability or potential to do work is transferred.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E60CEF2-7996-4A31-9F02-962A2F7B66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47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8"/>
    </mc:Choice>
    <mc:Fallback xmlns="">
      <p:transition spd="slow" advTm="40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E618D389-0289-4AC4-8C4C-30AF5F7C8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604" y="910046"/>
            <a:ext cx="4703900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5C34A3A-5BC7-41CA-8596-467CC19C4EFE}"/>
              </a:ext>
            </a:extLst>
          </p:cNvPr>
          <p:cNvSpPr/>
          <p:nvPr/>
        </p:nvSpPr>
        <p:spPr>
          <a:xfrm rot="15617142">
            <a:off x="724367" y="445046"/>
            <a:ext cx="4371918" cy="5441599"/>
          </a:xfrm>
          <a:prstGeom prst="wedgeEllipseCallout">
            <a:avLst>
              <a:gd name="adj1" fmla="val -34052"/>
              <a:gd name="adj2" fmla="val 74898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BABC4A-B6B3-44DF-8B70-CA338ED38268}"/>
              </a:ext>
            </a:extLst>
          </p:cNvPr>
          <p:cNvSpPr/>
          <p:nvPr/>
        </p:nvSpPr>
        <p:spPr>
          <a:xfrm>
            <a:off x="989635" y="154325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4400" b="1" dirty="0"/>
              <a:t>Energy resources are the different ways of supplying the energy we need.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2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1"/>
    </mc:Choice>
    <mc:Fallback xmlns="">
      <p:transition spd="slow" advTm="105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6081519B-2C6C-4905-B91E-48346663B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63" y="863748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507AC9-532F-49A5-B31B-658DB31A9430}"/>
              </a:ext>
            </a:extLst>
          </p:cNvPr>
          <p:cNvSpPr/>
          <p:nvPr/>
        </p:nvSpPr>
        <p:spPr>
          <a:xfrm rot="15617142">
            <a:off x="506154" y="1296707"/>
            <a:ext cx="3055784" cy="3604155"/>
          </a:xfrm>
          <a:prstGeom prst="wedgeEllipseCallout">
            <a:avLst>
              <a:gd name="adj1" fmla="val -39083"/>
              <a:gd name="adj2" fmla="val 54109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3EDAD-D2DB-4A5B-8305-BA3AC310EB39}"/>
              </a:ext>
            </a:extLst>
          </p:cNvPr>
          <p:cNvSpPr/>
          <p:nvPr/>
        </p:nvSpPr>
        <p:spPr>
          <a:xfrm>
            <a:off x="644627" y="2659559"/>
            <a:ext cx="2544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Renewable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D1F4A00-7D68-4141-9B22-D1F04D7D7174}"/>
              </a:ext>
            </a:extLst>
          </p:cNvPr>
          <p:cNvSpPr/>
          <p:nvPr/>
        </p:nvSpPr>
        <p:spPr>
          <a:xfrm rot="15617142">
            <a:off x="5716694" y="1296706"/>
            <a:ext cx="3055784" cy="3604155"/>
          </a:xfrm>
          <a:prstGeom prst="wedgeEllipseCallout">
            <a:avLst>
              <a:gd name="adj1" fmla="val -13867"/>
              <a:gd name="adj2" fmla="val -65065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B5846E-9173-4D29-8D82-DA07E0A0B708}"/>
              </a:ext>
            </a:extLst>
          </p:cNvPr>
          <p:cNvSpPr/>
          <p:nvPr/>
        </p:nvSpPr>
        <p:spPr>
          <a:xfrm>
            <a:off x="5496072" y="2744840"/>
            <a:ext cx="3487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/>
              <a:t>Non-renewable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7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51"/>
    </mc:Choice>
    <mc:Fallback xmlns="">
      <p:transition spd="slow" advTm="45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078D2A9A-7089-4549-A81D-9BFC6927A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4C9A2AA-7940-43C2-B432-034580C11AD1}"/>
              </a:ext>
            </a:extLst>
          </p:cNvPr>
          <p:cNvSpPr/>
          <p:nvPr/>
        </p:nvSpPr>
        <p:spPr>
          <a:xfrm rot="16754052" flipV="1">
            <a:off x="3915133" y="649973"/>
            <a:ext cx="3472417" cy="4957551"/>
          </a:xfrm>
          <a:prstGeom prst="wedgeEllipseCallout">
            <a:avLst>
              <a:gd name="adj1" fmla="val -66610"/>
              <a:gd name="adj2" fmla="val 75093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228B4-99EA-404F-951C-F5D534BCF3C2}"/>
              </a:ext>
            </a:extLst>
          </p:cNvPr>
          <p:cNvSpPr/>
          <p:nvPr/>
        </p:nvSpPr>
        <p:spPr>
          <a:xfrm>
            <a:off x="3726775" y="2505670"/>
            <a:ext cx="4039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/>
              <a:t>Activity time: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5"/>
    </mc:Choice>
    <mc:Fallback xmlns="">
      <p:transition spd="slow" advTm="333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245D3B-4A0D-41D1-AD08-023CD4AC5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250" y="630792"/>
            <a:ext cx="3825486" cy="5596416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64C4BFB-740E-4B71-B120-A08BF0B9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A4A3C67-FBBD-4412-A829-7F44E4D0A17F}"/>
              </a:ext>
            </a:extLst>
          </p:cNvPr>
          <p:cNvSpPr/>
          <p:nvPr/>
        </p:nvSpPr>
        <p:spPr>
          <a:xfrm rot="15617142">
            <a:off x="2207263" y="1120409"/>
            <a:ext cx="3055784" cy="3604155"/>
          </a:xfrm>
          <a:prstGeom prst="wedgeEllipseCallout">
            <a:avLst>
              <a:gd name="adj1" fmla="val -51095"/>
              <a:gd name="adj2" fmla="val -6721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7C01B-E4C8-4F72-BC16-1B6B9CC4F841}"/>
              </a:ext>
            </a:extLst>
          </p:cNvPr>
          <p:cNvSpPr/>
          <p:nvPr/>
        </p:nvSpPr>
        <p:spPr>
          <a:xfrm>
            <a:off x="2341187" y="201454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ea typeface="Arial" panose="020B0604020202020204" pitchFamily="34" charset="0"/>
              </a:rPr>
              <a:t>Using what you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know about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energy stores and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energy sources,</a:t>
            </a:r>
            <a:endParaRPr lang="en-G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2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"/>
    </mc:Choice>
    <mc:Fallback xmlns="">
      <p:transition spd="slow" advTm="40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0"/>
            <a:ext cx="91399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245D3B-4A0D-41D1-AD08-023CD4AC5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250" y="630792"/>
            <a:ext cx="3825486" cy="5596416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64C4BFB-740E-4B71-B120-A08BF0B9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A4A3C67-FBBD-4412-A829-7F44E4D0A17F}"/>
              </a:ext>
            </a:extLst>
          </p:cNvPr>
          <p:cNvSpPr/>
          <p:nvPr/>
        </p:nvSpPr>
        <p:spPr>
          <a:xfrm rot="15617142">
            <a:off x="2207263" y="1120409"/>
            <a:ext cx="3055784" cy="3604155"/>
          </a:xfrm>
          <a:prstGeom prst="wedgeEllipseCallout">
            <a:avLst>
              <a:gd name="adj1" fmla="val -51095"/>
              <a:gd name="adj2" fmla="val -6721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7C01B-E4C8-4F72-BC16-1B6B9CC4F841}"/>
              </a:ext>
            </a:extLst>
          </p:cNvPr>
          <p:cNvSpPr/>
          <p:nvPr/>
        </p:nvSpPr>
        <p:spPr>
          <a:xfrm>
            <a:off x="2283969" y="20955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ea typeface="Arial" panose="020B0604020202020204" pitchFamily="34" charset="0"/>
              </a:rPr>
              <a:t>and your own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research from Part 2,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“Why do we need Engineers?” </a:t>
            </a:r>
            <a:endParaRPr lang="en-G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"/>
    </mc:Choice>
    <mc:Fallback xmlns="">
      <p:transition spd="slow" advTm="594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245D3B-4A0D-41D1-AD08-023CD4AC5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250" y="630792"/>
            <a:ext cx="3825486" cy="5596416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64C4BFB-740E-4B71-B120-A08BF0B9B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5197" y="2823210"/>
            <a:ext cx="3121277" cy="452628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A4A3C67-FBBD-4412-A829-7F44E4D0A17F}"/>
              </a:ext>
            </a:extLst>
          </p:cNvPr>
          <p:cNvSpPr/>
          <p:nvPr/>
        </p:nvSpPr>
        <p:spPr>
          <a:xfrm rot="15617142">
            <a:off x="2207263" y="1120409"/>
            <a:ext cx="3055784" cy="3604155"/>
          </a:xfrm>
          <a:prstGeom prst="wedgeEllipseCallout">
            <a:avLst>
              <a:gd name="adj1" fmla="val -51095"/>
              <a:gd name="adj2" fmla="val -6721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7C01B-E4C8-4F72-BC16-1B6B9CC4F841}"/>
              </a:ext>
            </a:extLst>
          </p:cNvPr>
          <p:cNvSpPr/>
          <p:nvPr/>
        </p:nvSpPr>
        <p:spPr>
          <a:xfrm>
            <a:off x="2604250" y="22299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ea typeface="Arial" panose="020B0604020202020204" pitchFamily="34" charset="0"/>
              </a:rPr>
              <a:t>Complete the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table on </a:t>
            </a:r>
          </a:p>
          <a:p>
            <a:r>
              <a:rPr lang="en-GB" sz="2800" b="1" dirty="0">
                <a:ea typeface="Arial" panose="020B0604020202020204" pitchFamily="34" charset="0"/>
              </a:rPr>
              <a:t>Activity One.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6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"/>
    </mc:Choice>
    <mc:Fallback xmlns="">
      <p:transition spd="slow" advTm="323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CF530C-0855-448D-87B1-9BE51EC5F45E}"/>
              </a:ext>
            </a:extLst>
          </p:cNvPr>
          <p:cNvSpPr/>
          <p:nvPr/>
        </p:nvSpPr>
        <p:spPr>
          <a:xfrm>
            <a:off x="311648" y="1890095"/>
            <a:ext cx="906754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/>
              <a:t>Remember to come back </a:t>
            </a:r>
          </a:p>
          <a:p>
            <a:r>
              <a:rPr lang="en-GB" sz="6000" b="1" dirty="0"/>
              <a:t>to Section 2 of Understand </a:t>
            </a:r>
          </a:p>
          <a:p>
            <a:r>
              <a:rPr lang="en-GB" sz="6000" b="1" dirty="0"/>
              <a:t>Stores of Energy!</a:t>
            </a:r>
          </a:p>
          <a:p>
            <a:endParaRPr lang="en-GB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0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7"/>
    </mc:Choice>
    <mc:Fallback xmlns="">
      <p:transition spd="slow" advTm="81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4" y="956345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5472580" y="1102756"/>
            <a:ext cx="3055784" cy="3826302"/>
          </a:xfrm>
          <a:prstGeom prst="wedgeEllipseCallout">
            <a:avLst>
              <a:gd name="adj1" fmla="val -21418"/>
              <a:gd name="adj2" fmla="val 5797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6011497" y="2292632"/>
            <a:ext cx="20869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What is </a:t>
            </a:r>
          </a:p>
          <a:p>
            <a:r>
              <a:rPr lang="en-GB" sz="4400" b="1" dirty="0"/>
              <a:t>Energy?</a:t>
            </a:r>
          </a:p>
        </p:txBody>
      </p:sp>
      <p:pic>
        <p:nvPicPr>
          <p:cNvPr id="8" name="Picture 7" descr="A picture containing object, light, table, sitting&#10;&#10;Description automatically generated">
            <a:extLst>
              <a:ext uri="{FF2B5EF4-FFF2-40B4-BE49-F238E27FC236}">
                <a16:creationId xmlns:a16="http://schemas.microsoft.com/office/drawing/2014/main" id="{E8653644-A1E5-4D70-89FA-B93DAE866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" y="1604553"/>
            <a:ext cx="3233678" cy="431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"/>
    </mc:Choice>
    <mc:Fallback xmlns="">
      <p:transition spd="slow" advTm="365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D758A2C3-2732-4221-A8C4-E0C694CE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4" y="956345"/>
            <a:ext cx="4852211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38B9F9C-4C64-4A4D-9A4A-BFD03F40C752}"/>
              </a:ext>
            </a:extLst>
          </p:cNvPr>
          <p:cNvSpPr/>
          <p:nvPr/>
        </p:nvSpPr>
        <p:spPr>
          <a:xfrm rot="15617142" flipV="1">
            <a:off x="5472580" y="1102756"/>
            <a:ext cx="3055784" cy="3826302"/>
          </a:xfrm>
          <a:prstGeom prst="wedgeEllipseCallout">
            <a:avLst>
              <a:gd name="adj1" fmla="val -21418"/>
              <a:gd name="adj2" fmla="val 57976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01124D-52D6-4490-9A4B-1E0443BFB11C}"/>
              </a:ext>
            </a:extLst>
          </p:cNvPr>
          <p:cNvSpPr/>
          <p:nvPr/>
        </p:nvSpPr>
        <p:spPr>
          <a:xfrm>
            <a:off x="5571659" y="2049564"/>
            <a:ext cx="330552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Energy is the </a:t>
            </a:r>
          </a:p>
          <a:p>
            <a:r>
              <a:rPr lang="en-GB" sz="4400" b="1" dirty="0"/>
              <a:t>ability to do </a:t>
            </a:r>
          </a:p>
          <a:p>
            <a:r>
              <a:rPr lang="en-GB" sz="4400" b="1" dirty="0"/>
              <a:t>work.</a:t>
            </a:r>
          </a:p>
        </p:txBody>
      </p:sp>
      <p:pic>
        <p:nvPicPr>
          <p:cNvPr id="8" name="Picture 7" descr="A picture containing object, light, table, sitting&#10;&#10;Description automatically generated">
            <a:extLst>
              <a:ext uri="{FF2B5EF4-FFF2-40B4-BE49-F238E27FC236}">
                <a16:creationId xmlns:a16="http://schemas.microsoft.com/office/drawing/2014/main" id="{E8653644-A1E5-4D70-89FA-B93DAE866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" y="1604553"/>
            <a:ext cx="3233678" cy="4311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6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5A3D45C3-D966-414E-850D-B47E588A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604" y="910046"/>
            <a:ext cx="4703900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E7FC4A8-D31B-4C15-A757-C64831B90CDE}"/>
              </a:ext>
            </a:extLst>
          </p:cNvPr>
          <p:cNvSpPr/>
          <p:nvPr/>
        </p:nvSpPr>
        <p:spPr>
          <a:xfrm rot="15617142">
            <a:off x="1227066" y="837481"/>
            <a:ext cx="3819347" cy="4818434"/>
          </a:xfrm>
          <a:prstGeom prst="wedgeEllipseCallout">
            <a:avLst>
              <a:gd name="adj1" fmla="val -34312"/>
              <a:gd name="adj2" fmla="val 8066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31E7-C420-4315-AD13-A1047D55AE40}"/>
              </a:ext>
            </a:extLst>
          </p:cNvPr>
          <p:cNvSpPr/>
          <p:nvPr/>
        </p:nvSpPr>
        <p:spPr>
          <a:xfrm>
            <a:off x="1144827" y="2157637"/>
            <a:ext cx="43209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We can describe </a:t>
            </a:r>
          </a:p>
          <a:p>
            <a:r>
              <a:rPr lang="en-GB" sz="4000" b="1" dirty="0"/>
              <a:t>energy as being </a:t>
            </a:r>
          </a:p>
          <a:p>
            <a:r>
              <a:rPr lang="en-GB" sz="4000" b="1" dirty="0"/>
              <a:t>in different ‘stores’.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"/>
    </mc:Choice>
    <mc:Fallback xmlns="">
      <p:transition spd="slow" advTm="53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5A3D45C3-D966-414E-850D-B47E588A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604" y="910046"/>
            <a:ext cx="4703900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E7FC4A8-D31B-4C15-A757-C64831B90CDE}"/>
              </a:ext>
            </a:extLst>
          </p:cNvPr>
          <p:cNvSpPr/>
          <p:nvPr/>
        </p:nvSpPr>
        <p:spPr>
          <a:xfrm rot="15617142">
            <a:off x="1227066" y="837481"/>
            <a:ext cx="3819347" cy="4818434"/>
          </a:xfrm>
          <a:prstGeom prst="wedgeEllipseCallout">
            <a:avLst>
              <a:gd name="adj1" fmla="val -34312"/>
              <a:gd name="adj2" fmla="val 80660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31E7-C420-4315-AD13-A1047D55AE40}"/>
              </a:ext>
            </a:extLst>
          </p:cNvPr>
          <p:cNvSpPr/>
          <p:nvPr/>
        </p:nvSpPr>
        <p:spPr>
          <a:xfrm>
            <a:off x="1706612" y="2277202"/>
            <a:ext cx="301120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Stores of the </a:t>
            </a:r>
          </a:p>
          <a:p>
            <a:r>
              <a:rPr lang="en-GB" sz="4000" b="1" dirty="0"/>
              <a:t>ability to do </a:t>
            </a:r>
          </a:p>
          <a:p>
            <a:r>
              <a:rPr lang="en-GB" sz="4000" b="1" dirty="0"/>
              <a:t>work.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"/>
    </mc:Choice>
    <mc:Fallback xmlns="">
      <p:transition spd="slow" advTm="42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5A3D45C3-D966-414E-850D-B47E588A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65" y="2453833"/>
            <a:ext cx="2683999" cy="507114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13538D-387A-49DC-8C7A-9CFF48B27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6" y="1485089"/>
            <a:ext cx="1613506" cy="135265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5BDCFEF-0359-4E88-961F-2359EF7F1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92" y="305654"/>
            <a:ext cx="1568490" cy="2532091"/>
          </a:xfrm>
          <a:prstGeom prst="rect">
            <a:avLst/>
          </a:prstGeom>
        </p:spPr>
      </p:pic>
      <p:pic>
        <p:nvPicPr>
          <p:cNvPr id="14" name="Picture 13" descr="A picture containing bottle, clock&#10;&#10;Description automatically generated">
            <a:extLst>
              <a:ext uri="{FF2B5EF4-FFF2-40B4-BE49-F238E27FC236}">
                <a16:creationId xmlns:a16="http://schemas.microsoft.com/office/drawing/2014/main" id="{ADBF81BA-9034-435E-9AAC-2B86B1AC95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84" y="3720423"/>
            <a:ext cx="2602182" cy="2176041"/>
          </a:xfrm>
          <a:prstGeom prst="rect">
            <a:avLst/>
          </a:prstGeom>
        </p:spPr>
      </p:pic>
      <p:pic>
        <p:nvPicPr>
          <p:cNvPr id="18" name="Picture 17" descr="A picture containing black, dark, white, photo&#10;&#10;Description automatically generated">
            <a:extLst>
              <a:ext uri="{FF2B5EF4-FFF2-40B4-BE49-F238E27FC236}">
                <a16:creationId xmlns:a16="http://schemas.microsoft.com/office/drawing/2014/main" id="{17194586-4097-4FF2-B0C8-C373ED11B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92" y="4797637"/>
            <a:ext cx="2527237" cy="1959596"/>
          </a:xfrm>
          <a:prstGeom prst="rect">
            <a:avLst/>
          </a:prstGeom>
        </p:spPr>
      </p:pic>
      <p:pic>
        <p:nvPicPr>
          <p:cNvPr id="22" name="Picture 21" descr="A picture containing black, table, screen, white&#10;&#10;Description automatically generated">
            <a:extLst>
              <a:ext uri="{FF2B5EF4-FFF2-40B4-BE49-F238E27FC236}">
                <a16:creationId xmlns:a16="http://schemas.microsoft.com/office/drawing/2014/main" id="{A1C7FB12-1E4C-47D7-A86B-BA98B560E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94" y="209560"/>
            <a:ext cx="2140673" cy="253209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38F10D-E82B-4CE4-8F4B-40F19A18E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34" y="3002642"/>
            <a:ext cx="2422068" cy="1380579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53C9FC6-D779-41EF-AA84-C8A3313B9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8" y="1767068"/>
            <a:ext cx="1794020" cy="1885295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AC9F216-861A-403E-B544-AFA0761FFC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9" y="4681958"/>
            <a:ext cx="2176042" cy="2176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27"/>
    </mc:Choice>
    <mc:Fallback xmlns="">
      <p:transition spd="slow" advTm="108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9CE76C72-F801-4270-B99C-8DF4EC34F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35" y="1643606"/>
            <a:ext cx="3936417" cy="483243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C053429-36F9-4525-AA95-565D3B131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3" y="1261642"/>
            <a:ext cx="3325489" cy="3325489"/>
          </a:xfrm>
          <a:prstGeom prst="rect">
            <a:avLst/>
          </a:prstGeom>
        </p:spPr>
      </p:pic>
      <p:pic>
        <p:nvPicPr>
          <p:cNvPr id="9" name="Picture 8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ABB24F01-3680-4439-B4DC-62084E329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224" y="2504487"/>
            <a:ext cx="2826440" cy="5071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42"/>
    </mc:Choice>
    <mc:Fallback xmlns="">
      <p:transition spd="slow" advTm="4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Picture 6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5A3D45C3-D966-414E-850D-B47E588A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5604" y="910046"/>
            <a:ext cx="4703900" cy="68580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E7FC4A8-D31B-4C15-A757-C64831B90CDE}"/>
              </a:ext>
            </a:extLst>
          </p:cNvPr>
          <p:cNvSpPr/>
          <p:nvPr/>
        </p:nvSpPr>
        <p:spPr>
          <a:xfrm rot="15617142">
            <a:off x="1764003" y="880590"/>
            <a:ext cx="3055784" cy="4215449"/>
          </a:xfrm>
          <a:prstGeom prst="wedgeEllipseCallout">
            <a:avLst>
              <a:gd name="adj1" fmla="val -52864"/>
              <a:gd name="adj2" fmla="val 88617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0731E7-C420-4315-AD13-A1047D55AE40}"/>
              </a:ext>
            </a:extLst>
          </p:cNvPr>
          <p:cNvSpPr/>
          <p:nvPr/>
        </p:nvSpPr>
        <p:spPr>
          <a:xfrm>
            <a:off x="1702874" y="2018818"/>
            <a:ext cx="33335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Energy cannot </a:t>
            </a:r>
          </a:p>
          <a:p>
            <a:r>
              <a:rPr lang="en-GB" sz="4000" b="1" dirty="0"/>
              <a:t>be created or </a:t>
            </a:r>
          </a:p>
          <a:p>
            <a:r>
              <a:rPr lang="en-GB" sz="4000" b="1" dirty="0"/>
              <a:t>destroyed.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7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8"/>
    </mc:Choice>
    <mc:Fallback xmlns="">
      <p:transition spd="slow" advTm="635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82372CB7-C532-40A5-86D7-D554C153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EFE55-E5F7-477C-9D27-D970EBCDF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85" y="1617622"/>
            <a:ext cx="2847975" cy="4733925"/>
          </a:xfrm>
          <a:prstGeom prst="rect">
            <a:avLst/>
          </a:prstGeom>
        </p:spPr>
      </p:pic>
      <p:pic>
        <p:nvPicPr>
          <p:cNvPr id="5" name="Picture 4" descr="A picture containing toy, food, shirt&#10;&#10;Description automatically generated">
            <a:extLst>
              <a:ext uri="{FF2B5EF4-FFF2-40B4-BE49-F238E27FC236}">
                <a16:creationId xmlns:a16="http://schemas.microsoft.com/office/drawing/2014/main" id="{604E02C1-81D2-49D3-8D46-2E0CC7E46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8" y="2807886"/>
            <a:ext cx="3170306" cy="448083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B5ACE1E-2DB6-4473-B28F-8F3FADA9421F}"/>
              </a:ext>
            </a:extLst>
          </p:cNvPr>
          <p:cNvSpPr/>
          <p:nvPr/>
        </p:nvSpPr>
        <p:spPr>
          <a:xfrm rot="15617142">
            <a:off x="4035344" y="107824"/>
            <a:ext cx="3055784" cy="4215449"/>
          </a:xfrm>
          <a:prstGeom prst="wedgeEllipseCallout">
            <a:avLst>
              <a:gd name="adj1" fmla="val -93619"/>
              <a:gd name="adj2" fmla="val 31745"/>
            </a:avLst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1AA847-73AE-45AC-A573-A6616E728BD0}"/>
              </a:ext>
            </a:extLst>
          </p:cNvPr>
          <p:cNvSpPr/>
          <p:nvPr/>
        </p:nvSpPr>
        <p:spPr>
          <a:xfrm>
            <a:off x="3613824" y="1603214"/>
            <a:ext cx="38988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b="1" dirty="0"/>
              <a:t>Energy is around </a:t>
            </a:r>
          </a:p>
          <a:p>
            <a:pPr lvl="0"/>
            <a:r>
              <a:rPr lang="en-GB" sz="4000" b="1" dirty="0"/>
              <a:t>us all of the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3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9"/>
    </mc:Choice>
    <mc:Fallback xmlns="">
      <p:transition spd="slow" advTm="13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8|14.1|12.6|15.9|11.5|13.4|10.4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5.9|1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3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1208</Words>
  <Application>Microsoft Office PowerPoint</Application>
  <PresentationFormat>On-screen Show (4:3)</PresentationFormat>
  <Paragraphs>188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VAG 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Wale</dc:creator>
  <cp:lastModifiedBy>Reyan Brown</cp:lastModifiedBy>
  <cp:revision>34</cp:revision>
  <dcterms:created xsi:type="dcterms:W3CDTF">2020-05-26T14:41:30Z</dcterms:created>
  <dcterms:modified xsi:type="dcterms:W3CDTF">2020-11-26T14:34:11Z</dcterms:modified>
</cp:coreProperties>
</file>